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6" r:id="rId3"/>
    <p:sldId id="261" r:id="rId4"/>
    <p:sldId id="264" r:id="rId5"/>
    <p:sldId id="258" r:id="rId6"/>
    <p:sldId id="259" r:id="rId7"/>
    <p:sldId id="260" r:id="rId8"/>
    <p:sldId id="302" r:id="rId9"/>
    <p:sldId id="262" r:id="rId10"/>
    <p:sldId id="263" r:id="rId11"/>
    <p:sldId id="303" r:id="rId12"/>
    <p:sldId id="265" r:id="rId13"/>
    <p:sldId id="266" r:id="rId14"/>
    <p:sldId id="300" r:id="rId15"/>
    <p:sldId id="305" r:id="rId16"/>
    <p:sldId id="304" r:id="rId17"/>
    <p:sldId id="308" r:id="rId18"/>
    <p:sldId id="321" r:id="rId19"/>
    <p:sldId id="307" r:id="rId20"/>
    <p:sldId id="310" r:id="rId21"/>
    <p:sldId id="311" r:id="rId22"/>
    <p:sldId id="312" r:id="rId23"/>
    <p:sldId id="313" r:id="rId24"/>
    <p:sldId id="314" r:id="rId25"/>
    <p:sldId id="317" r:id="rId26"/>
    <p:sldId id="315" r:id="rId27"/>
    <p:sldId id="318" r:id="rId28"/>
    <p:sldId id="319" r:id="rId29"/>
    <p:sldId id="32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8"/>
    <p:restoredTop sz="95624"/>
  </p:normalViewPr>
  <p:slideViewPr>
    <p:cSldViewPr snapToGrid="0" snapToObjects="1">
      <p:cViewPr varScale="1">
        <p:scale>
          <a:sx n="101" d="100"/>
          <a:sy n="101" d="100"/>
        </p:scale>
        <p:origin x="1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6D4CD-17F7-7948-A568-35E4247670C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3CAB8-E23C-7C4A-B2FE-554402A4E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D0C-D8FC-B74A-B90E-A0C2C9E3C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912D5-CF90-A143-B4CA-CEE7AF6C6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6FF68-7E24-7942-BD06-44B2698E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FEDA-8907-CB49-BC7B-197A769A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5D9F5-5B19-5241-B979-74EB5543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02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CB6-16CA-3140-A2C5-48328722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660C7-8C7D-5B42-A38C-399C74392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BE849-551A-CD4C-B630-810FC08D8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0C43B-CFFC-6C41-A52F-CE91EFCC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35EAE-D50C-154A-AC5E-01E11586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4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6DA18B-0A9B-DA48-B0CD-0D55DAE09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FDCC7-0EF9-B543-ABD3-EE59B22B9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5F65-266F-524F-A91F-EE453258A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2786-EE59-044C-B981-1767ADEC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E2639-13D2-D543-B2CC-A442C232F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7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5B5F-A4C0-0440-855D-25C696A3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78F38-9259-B14B-BD15-6D0481DD6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556EE-CAF3-854F-AADA-067E42E09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DB911-15D3-1249-84B6-20EB0CDB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193E0-6249-9848-9CF2-FC11886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90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1761-52E5-D24A-AA6C-B3A1A65B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63936-DC10-524F-BC8C-376B0F47B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537D8-E1D3-7B40-B4FB-46C6197C9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4DA21-A039-834A-A4FA-BF48717E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BC7DD-20E3-B541-B3A5-E12FAB75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35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7563-6799-B840-9F29-A514B5FC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57F4-3345-634C-B2C7-35D562CC9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632BB-43E8-C746-890E-ABE019B84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7B40F-F141-F940-8638-BD46201DA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437FB-06A4-9F43-BF6B-7A5E6822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A2E83-673D-7349-BEF1-73D6784E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4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78F6D-4E15-9A4F-B141-D8390A453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C7942-A56C-2D46-8718-68F13F332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5E4AC-807D-084B-AED6-569F2A087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4ED40-507C-7846-8C51-D7F18B9D8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0DB56B-4A09-7F41-A132-A3069848D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825D47-E1F0-354C-81F7-463D2500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FCB25-6D34-0C4F-8250-E2475431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129F23-C4F9-5048-A6C8-0EF969DC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2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23C3-1955-BC49-AC80-46C431A3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BAD26-5328-A646-8CE4-62006E10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67EC1-B227-5A49-BA32-803DDF24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E5017-96DC-5B49-BC30-37994C46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02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66B30-817F-E542-A9F2-8D1EC686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3F587-B8BC-6A4B-83EC-222650A8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CD2B0-BC38-4F4F-9A77-D263B5A0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10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96A2-E42B-0443-9E01-A7E9B116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513AB-1950-FA42-84B4-24AD56228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EF062-15FA-4B4D-A12C-82F172CC3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C4FC5-1D53-2F47-8C6D-E70853A3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CEFF9-26E4-C24A-890D-B5D86F31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93A9E-92E5-5646-AA66-31D0C95F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6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91E39-E43C-6741-8EF4-F5EE4EF7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797FBD-C024-A34B-A866-0D3539830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FC957-3930-B84B-BA77-DB399E6E8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9D359-C1F8-BD45-9D86-2C375DFB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F6125-643D-B84C-81CC-CE92403B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565CE-B7C6-DE44-8F29-5B51D1A2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4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99659-6511-534D-8352-BF4876A0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E9E2A-0506-5F49-95DF-2505387A6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08C31-427F-1B43-94CC-CD17625C2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69643-BE93-AC48-AAD2-5052FD63C2A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F66D3-7A79-834F-8B4E-EA47C2643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0C71E-C440-2847-AA7F-C9B21077D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9D316-04DC-DE4D-9910-B50B0B23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1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2D424-3278-A64D-A581-66B014AA1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227"/>
            <a:ext cx="9144000" cy="1193138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IOWAN OLD STYLE ROMAN" panose="02040602040506020204" pitchFamily="18" charset="77"/>
                <a:cs typeface="MV Boli" panose="02000500030200090000" pitchFamily="2" charset="0"/>
              </a:rPr>
              <a:t>Yelp Would Know What You Like</a:t>
            </a:r>
            <a:r>
              <a:rPr lang="en-US" sz="4400" dirty="0">
                <a:effectLst/>
                <a:latin typeface="Iowan Old Style Roman" panose="02040602040506020204" pitchFamily="18" charset="77"/>
                <a:cs typeface="MV Boli" panose="02000500030200090000" pitchFamily="2" charset="0"/>
              </a:rPr>
              <a:t> </a:t>
            </a:r>
            <a:endParaRPr lang="en-US" sz="4400" dirty="0">
              <a:latin typeface="Iowan Old Style Roman" panose="02040602040506020204" pitchFamily="18" charset="77"/>
              <a:cs typeface="MV Boli" panose="0200050003020009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29C7C-86C7-474B-AC7C-46A241CE8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r>
              <a:rPr lang="en-US" dirty="0">
                <a:latin typeface="Iowan Old Style Roman" panose="02040602040506020204" pitchFamily="18" charset="77"/>
                <a:cs typeface="MV Boli" panose="02000500030200090000" pitchFamily="2" charset="0"/>
              </a:rPr>
              <a:t>Group</a:t>
            </a:r>
            <a:r>
              <a:rPr lang="zh-CN" altLang="en-US">
                <a:latin typeface="Iowan Old Style Roman" panose="02040602040506020204" pitchFamily="18" charset="77"/>
                <a:cs typeface="MV Boli" panose="02000500030200090000" pitchFamily="2" charset="0"/>
              </a:rPr>
              <a:t> </a:t>
            </a:r>
            <a:r>
              <a:rPr lang="en-US" altLang="zh-CN" dirty="0">
                <a:latin typeface="Iowan Old Style Roman" panose="02040602040506020204" pitchFamily="18" charset="77"/>
                <a:cs typeface="MV Boli" panose="02000500030200090000" pitchFamily="2" charset="0"/>
              </a:rPr>
              <a:t>Member</a:t>
            </a:r>
            <a:r>
              <a:rPr lang="en-US" dirty="0">
                <a:latin typeface="Iowan Old Style Roman" panose="02040602040506020204" pitchFamily="18" charset="77"/>
                <a:cs typeface="MV Boli" panose="02000500030200090000" pitchFamily="2" charset="0"/>
              </a:rPr>
              <a:t>: </a:t>
            </a:r>
            <a:r>
              <a:rPr lang="zh-CN" altLang="en-US">
                <a:latin typeface="Iowan Old Style Roman" panose="02040602040506020204" pitchFamily="18" charset="77"/>
                <a:cs typeface="MV Boli" panose="02000500030200090000" pitchFamily="2" charset="0"/>
              </a:rPr>
              <a:t> </a:t>
            </a:r>
            <a:r>
              <a:rPr lang="en-US" dirty="0" err="1">
                <a:latin typeface="Iowan Old Style Roman" panose="02040602040506020204" pitchFamily="18" charset="77"/>
                <a:cs typeface="MV Boli" panose="02000500030200090000" pitchFamily="2" charset="0"/>
              </a:rPr>
              <a:t>Guoxiangchi</a:t>
            </a:r>
            <a:r>
              <a:rPr lang="en-US">
                <a:latin typeface="Iowan Old Style Roman" panose="02040602040506020204" pitchFamily="18" charset="77"/>
                <a:cs typeface="MV Boli" panose="02000500030200090000" pitchFamily="2" charset="0"/>
              </a:rPr>
              <a:t> He, Sijin Zhou, Yuying Shi</a:t>
            </a:r>
          </a:p>
          <a:p>
            <a:endParaRPr lang="en-US">
              <a:latin typeface="Iowan Old Style Roman" panose="02040602040506020204" pitchFamily="18" charset="77"/>
            </a:endParaRPr>
          </a:p>
        </p:txBody>
      </p:sp>
      <p:pic>
        <p:nvPicPr>
          <p:cNvPr id="5" name="Picture 4" descr="A red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F8E61546-4F12-974F-BECA-0E3AF0CE7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50" r="2" b="8337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405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A295-88C8-254F-BEFB-376B6BB7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3" y="411821"/>
            <a:ext cx="9893969" cy="709696"/>
          </a:xfrm>
        </p:spPr>
        <p:txBody>
          <a:bodyPr>
            <a:normAutofit/>
          </a:bodyPr>
          <a:lstStyle/>
          <a:p>
            <a:r>
              <a:rPr lang="en-US" sz="2800">
                <a:latin typeface="Iowan Old Style Roman" panose="02040602040506020204" pitchFamily="18" charset="77"/>
              </a:rPr>
              <a:t>business.df numeric variables scatter plot + dummy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69E438C-4131-BF4C-A977-20F232521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102" y="1121517"/>
            <a:ext cx="3748088" cy="285976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431F1D6-ED2D-1548-8D15-99BE94ED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735" y="1121517"/>
            <a:ext cx="3748088" cy="284364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42C9ECE-7ABD-084E-9DD5-A65C6E12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15" y="3965158"/>
            <a:ext cx="3972662" cy="2848467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36257B0-5174-564E-84F5-B4F1994D6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603" y="3965158"/>
            <a:ext cx="3901740" cy="274895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E9895C-12F1-224C-839D-2680952E2A8E}"/>
              </a:ext>
            </a:extLst>
          </p:cNvPr>
          <p:cNvSpPr/>
          <p:nvPr/>
        </p:nvSpPr>
        <p:spPr>
          <a:xfrm>
            <a:off x="9024955" y="143889"/>
            <a:ext cx="2883392" cy="401543"/>
          </a:xfrm>
          <a:prstGeom prst="roundRect">
            <a:avLst/>
          </a:prstGeom>
          <a:solidFill>
            <a:schemeClr val="accent2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Exploratory Data Analysis</a:t>
            </a:r>
            <a:endParaRPr lang="en-US" altLang="zh-CN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114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3DEB-944D-264F-9715-A90B7CA5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16" y="284915"/>
            <a:ext cx="3456909" cy="693654"/>
          </a:xfrm>
        </p:spPr>
        <p:txBody>
          <a:bodyPr>
            <a:normAutofit/>
          </a:bodyPr>
          <a:lstStyle/>
          <a:p>
            <a:r>
              <a:rPr lang="en-US" sz="2800">
                <a:latin typeface="Iowan Old Style Roman" panose="02040602040506020204" pitchFamily="18" charset="77"/>
              </a:rPr>
              <a:t>(3) </a:t>
            </a:r>
            <a:r>
              <a:rPr lang="en-US" sz="2800" err="1">
                <a:latin typeface="Iowan Old Style Roman" panose="02040602040506020204" pitchFamily="18" charset="77"/>
              </a:rPr>
              <a:t>User.df</a:t>
            </a:r>
            <a:r>
              <a:rPr lang="en-US" sz="2800">
                <a:latin typeface="Iowan Old Style Roman" panose="02040602040506020204" pitchFamily="18" charset="77"/>
              </a:rPr>
              <a:t> selection</a:t>
            </a:r>
            <a:endParaRPr lang="en-US" sz="4000">
              <a:latin typeface="Iowan Old Style Roman" panose="02040602040506020204" pitchFamily="18" charset="77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EFB82C0-94C9-AE46-A81E-EA5149319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922" y="856021"/>
            <a:ext cx="10014156" cy="203634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31D28B-59EA-D447-ABB6-E6DCC183014F}"/>
              </a:ext>
            </a:extLst>
          </p:cNvPr>
          <p:cNvSpPr/>
          <p:nvPr/>
        </p:nvSpPr>
        <p:spPr>
          <a:xfrm>
            <a:off x="5524670" y="2892365"/>
            <a:ext cx="5705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IOWAN OLD STYLE ROMAN" panose="02040602040506020204" pitchFamily="18" charset="77"/>
              </a:rPr>
              <a:t>convert join year from object to numeric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C6E9D5-F841-644A-800D-03A4A10E6FED}"/>
              </a:ext>
            </a:extLst>
          </p:cNvPr>
          <p:cNvSpPr/>
          <p:nvPr/>
        </p:nvSpPr>
        <p:spPr>
          <a:xfrm>
            <a:off x="9024955" y="143889"/>
            <a:ext cx="2883392" cy="401543"/>
          </a:xfrm>
          <a:prstGeom prst="roundRect">
            <a:avLst/>
          </a:prstGeom>
          <a:solidFill>
            <a:schemeClr val="accent2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Exploratory Data Analysis</a:t>
            </a:r>
            <a:endParaRPr lang="en-US" altLang="zh-CN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620264A-0053-BF49-9F08-46B0E46DE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22" y="2637301"/>
            <a:ext cx="4324186" cy="40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2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249D-9B8C-A647-8763-1B1553C1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344661"/>
            <a:ext cx="4904874" cy="553698"/>
          </a:xfrm>
        </p:spPr>
        <p:txBody>
          <a:bodyPr>
            <a:normAutofit/>
          </a:bodyPr>
          <a:lstStyle/>
          <a:p>
            <a:r>
              <a:rPr lang="en-US" sz="2800">
                <a:latin typeface="Iowan Old Style Roman" panose="02040602040506020204" pitchFamily="18" charset="77"/>
              </a:rPr>
              <a:t>(4) Join three Dataframes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A0B4ABB-156A-1547-9CC1-813AB00C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63" y="3670935"/>
            <a:ext cx="4398174" cy="296941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ACB4A0-D372-6349-A937-B79494233DD0}"/>
              </a:ext>
            </a:extLst>
          </p:cNvPr>
          <p:cNvSpPr/>
          <p:nvPr/>
        </p:nvSpPr>
        <p:spPr>
          <a:xfrm>
            <a:off x="9024955" y="143889"/>
            <a:ext cx="2883392" cy="401543"/>
          </a:xfrm>
          <a:prstGeom prst="roundRect">
            <a:avLst/>
          </a:prstGeom>
          <a:solidFill>
            <a:schemeClr val="accent2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Exploratory Data Analysis</a:t>
            </a:r>
            <a:endParaRPr lang="en-US" altLang="zh-CN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661CBEB-9C0E-BB46-AACF-0C35D92D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97" y="1276844"/>
            <a:ext cx="8684920" cy="2090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410031-B46E-764E-971D-651670BB82DD}"/>
              </a:ext>
            </a:extLst>
          </p:cNvPr>
          <p:cNvSpPr txBox="1"/>
          <p:nvPr/>
        </p:nvSpPr>
        <p:spPr>
          <a:xfrm>
            <a:off x="5609967" y="4238368"/>
            <a:ext cx="4139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Filter:</a:t>
            </a:r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 </a:t>
            </a:r>
            <a:r>
              <a:rPr lang="en-US" altLang="zh-CN" sz="2400" dirty="0" err="1"/>
              <a:t>business_review_count</a:t>
            </a:r>
            <a:r>
              <a:rPr lang="en-US" altLang="zh-CN" sz="2400" dirty="0"/>
              <a:t>&lt;50</a:t>
            </a:r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 </a:t>
            </a:r>
            <a:r>
              <a:rPr lang="en-US" altLang="zh-CN" sz="2400" dirty="0" err="1"/>
              <a:t>user_review_count</a:t>
            </a:r>
            <a:r>
              <a:rPr lang="en-US" altLang="zh-CN" sz="2400" dirty="0"/>
              <a:t>&lt;50</a:t>
            </a:r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 </a:t>
            </a:r>
            <a:r>
              <a:rPr lang="en-US" altLang="zh-CN" sz="2400" dirty="0"/>
              <a:t>city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Las</a:t>
            </a:r>
            <a:r>
              <a:rPr lang="zh-CN" altLang="en-US" sz="2400" dirty="0"/>
              <a:t> </a:t>
            </a:r>
            <a:r>
              <a:rPr lang="en-US" altLang="zh-CN" sz="2400" dirty="0"/>
              <a:t>Vegas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8358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A73B-3625-5B4A-8BCD-C0FEA352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1" y="475988"/>
            <a:ext cx="7734300" cy="581359"/>
          </a:xfrm>
        </p:spPr>
        <p:txBody>
          <a:bodyPr>
            <a:noAutofit/>
          </a:bodyPr>
          <a:lstStyle/>
          <a:p>
            <a:r>
              <a:rPr lang="en-US" sz="3600">
                <a:latin typeface="Iowan Old Style Roman" panose="02040602040506020204" pitchFamily="18" charset="77"/>
              </a:rPr>
              <a:t>Correlation Matrix of </a:t>
            </a:r>
            <a:r>
              <a:rPr lang="en-US" sz="3600">
                <a:solidFill>
                  <a:srgbClr val="FF0000"/>
                </a:solidFill>
                <a:latin typeface="Iowan Old Style Roman" panose="02040602040506020204" pitchFamily="18" charset="77"/>
              </a:rPr>
              <a:t>Combined.df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7E40D1-98B6-8E47-A6D6-B74D220564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7" y="967321"/>
            <a:ext cx="6057107" cy="579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6C46D8-2947-D04D-A4AA-02E29DA890CB}"/>
              </a:ext>
            </a:extLst>
          </p:cNvPr>
          <p:cNvSpPr/>
          <p:nvPr/>
        </p:nvSpPr>
        <p:spPr>
          <a:xfrm>
            <a:off x="9024955" y="143889"/>
            <a:ext cx="2883392" cy="401543"/>
          </a:xfrm>
          <a:prstGeom prst="roundRect">
            <a:avLst/>
          </a:prstGeom>
          <a:solidFill>
            <a:schemeClr val="accent2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Exploratory Data Analysis</a:t>
            </a:r>
            <a:endParaRPr lang="en-US" altLang="zh-CN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F84D0-6F4C-AF45-8433-B8294005F0C4}"/>
              </a:ext>
            </a:extLst>
          </p:cNvPr>
          <p:cNvSpPr/>
          <p:nvPr/>
        </p:nvSpPr>
        <p:spPr>
          <a:xfrm>
            <a:off x="3909825" y="1392153"/>
            <a:ext cx="476823" cy="53052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1482D-E58A-144B-8D23-5ED975AC2716}"/>
              </a:ext>
            </a:extLst>
          </p:cNvPr>
          <p:cNvSpPr/>
          <p:nvPr/>
        </p:nvSpPr>
        <p:spPr>
          <a:xfrm>
            <a:off x="12357" y="2082244"/>
            <a:ext cx="1359243" cy="33786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BB2AE-36F2-5247-BFD8-264E56D64C56}"/>
              </a:ext>
            </a:extLst>
          </p:cNvPr>
          <p:cNvSpPr/>
          <p:nvPr/>
        </p:nvSpPr>
        <p:spPr>
          <a:xfrm>
            <a:off x="0" y="5039628"/>
            <a:ext cx="1359243" cy="33786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CEBB0-9AAC-4B4B-B306-5487536D59F6}"/>
              </a:ext>
            </a:extLst>
          </p:cNvPr>
          <p:cNvSpPr txBox="1"/>
          <p:nvPr/>
        </p:nvSpPr>
        <p:spPr>
          <a:xfrm>
            <a:off x="6641318" y="2082244"/>
            <a:ext cx="54010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Provide</a:t>
            </a:r>
            <a:r>
              <a:rPr lang="zh-CN" altLang="en-US" sz="2400"/>
              <a:t> </a:t>
            </a:r>
            <a:r>
              <a:rPr lang="en-US" altLang="zh-CN" sz="2400"/>
              <a:t>hints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feature</a:t>
            </a:r>
            <a:r>
              <a:rPr lang="zh-CN" altLang="en-US" sz="2400"/>
              <a:t> </a:t>
            </a:r>
            <a:r>
              <a:rPr lang="en-US" altLang="zh-CN" sz="2400"/>
              <a:t>engineering:</a:t>
            </a:r>
          </a:p>
          <a:p>
            <a:endParaRPr lang="en-US" sz="2400"/>
          </a:p>
          <a:p>
            <a:r>
              <a:rPr lang="en-US" altLang="zh-CN" sz="2400"/>
              <a:t>•</a:t>
            </a:r>
            <a:r>
              <a:rPr lang="zh-CN" altLang="en-US" sz="2400"/>
              <a:t> </a:t>
            </a:r>
            <a:r>
              <a:rPr lang="en-US" altLang="zh-CN" sz="2400" err="1"/>
              <a:t>business_average_stars</a:t>
            </a:r>
            <a:r>
              <a:rPr lang="zh-CN" altLang="en-US" sz="2400"/>
              <a:t> </a:t>
            </a:r>
            <a:r>
              <a:rPr lang="en-US" altLang="zh-CN" sz="2400"/>
              <a:t>&amp;</a:t>
            </a:r>
            <a:r>
              <a:rPr lang="zh-CN" altLang="en-US" sz="2400"/>
              <a:t>   </a:t>
            </a:r>
            <a:endParaRPr lang="en-US" altLang="zh-CN" sz="2400"/>
          </a:p>
          <a:p>
            <a:r>
              <a:rPr lang="zh-CN" altLang="en-US" sz="2400"/>
              <a:t>   </a:t>
            </a:r>
            <a:r>
              <a:rPr lang="en-US" altLang="zh-CN" sz="2400" err="1"/>
              <a:t>user_average_stars</a:t>
            </a:r>
            <a:r>
              <a:rPr lang="zh-CN" altLang="en-US" sz="2400"/>
              <a:t> </a:t>
            </a:r>
            <a:r>
              <a:rPr lang="en-US" altLang="zh-CN" sz="2400"/>
              <a:t>are</a:t>
            </a:r>
            <a:r>
              <a:rPr lang="zh-CN" altLang="en-US" sz="2400"/>
              <a:t> </a:t>
            </a:r>
            <a:r>
              <a:rPr lang="en-US" altLang="zh-CN" sz="2400"/>
              <a:t>really</a:t>
            </a:r>
            <a:r>
              <a:rPr lang="zh-CN" altLang="en-US" sz="2400"/>
              <a:t> </a:t>
            </a:r>
            <a:r>
              <a:rPr lang="en-US" altLang="zh-CN" sz="2400"/>
              <a:t>useful</a:t>
            </a:r>
          </a:p>
          <a:p>
            <a:endParaRPr lang="en-US" sz="2400"/>
          </a:p>
          <a:p>
            <a:endParaRPr lang="en-US" sz="2400"/>
          </a:p>
          <a:p>
            <a:r>
              <a:rPr lang="en-US" altLang="zh-CN" sz="2400"/>
              <a:t>•</a:t>
            </a:r>
            <a:r>
              <a:rPr lang="zh-CN" altLang="en-US" sz="2400"/>
              <a:t> </a:t>
            </a:r>
            <a:r>
              <a:rPr lang="en-US" altLang="zh-CN" sz="2400"/>
              <a:t>other</a:t>
            </a:r>
            <a:r>
              <a:rPr lang="zh-CN" altLang="en-US" sz="2400"/>
              <a:t> </a:t>
            </a:r>
            <a:r>
              <a:rPr lang="en-US" altLang="zh-CN" sz="2400"/>
              <a:t>features</a:t>
            </a:r>
            <a:r>
              <a:rPr lang="zh-CN" altLang="en-US" sz="2400"/>
              <a:t> </a:t>
            </a:r>
            <a:r>
              <a:rPr lang="en-US" altLang="zh-CN" sz="2400"/>
              <a:t>are</a:t>
            </a:r>
            <a:r>
              <a:rPr lang="zh-CN" altLang="en-US" sz="2400"/>
              <a:t> </a:t>
            </a:r>
            <a:r>
              <a:rPr lang="en-US" altLang="zh-CN" sz="2400"/>
              <a:t>not</a:t>
            </a:r>
            <a:r>
              <a:rPr lang="zh-CN" altLang="en-US" sz="2400"/>
              <a:t> </a:t>
            </a:r>
            <a:r>
              <a:rPr lang="en-US" altLang="zh-CN" sz="2400"/>
              <a:t>that</a:t>
            </a:r>
            <a:r>
              <a:rPr lang="zh-CN" altLang="en-US" sz="2400"/>
              <a:t> </a:t>
            </a:r>
            <a:r>
              <a:rPr lang="en-US" altLang="zh-CN" sz="2400"/>
              <a:t>useful,</a:t>
            </a:r>
          </a:p>
          <a:p>
            <a:r>
              <a:rPr lang="zh-CN" altLang="en-US" sz="2400"/>
              <a:t>    </a:t>
            </a:r>
            <a:r>
              <a:rPr lang="en-US" altLang="zh-CN" sz="2400"/>
              <a:t>use</a:t>
            </a:r>
            <a:r>
              <a:rPr lang="zh-CN" altLang="en-US" sz="2400"/>
              <a:t> </a:t>
            </a:r>
            <a:r>
              <a:rPr lang="en-US" altLang="zh-CN" sz="2400"/>
              <a:t>PCA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transform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3</a:t>
            </a:r>
            <a:r>
              <a:rPr lang="zh-CN" altLang="en-US" sz="2400"/>
              <a:t> </a:t>
            </a:r>
            <a:r>
              <a:rPr lang="en-US" altLang="zh-CN" sz="2400"/>
              <a:t>most</a:t>
            </a:r>
            <a:r>
              <a:rPr lang="zh-CN" altLang="en-US" sz="2400"/>
              <a:t> </a:t>
            </a:r>
            <a:r>
              <a:rPr lang="en-US" altLang="zh-CN" sz="2400"/>
              <a:t>useful</a:t>
            </a:r>
            <a:r>
              <a:rPr lang="zh-CN" altLang="en-US" sz="2400"/>
              <a:t>   </a:t>
            </a:r>
            <a:endParaRPr lang="en-US" altLang="zh-CN" sz="2400"/>
          </a:p>
          <a:p>
            <a:r>
              <a:rPr lang="zh-CN" altLang="en-US" sz="2400"/>
              <a:t>    </a:t>
            </a:r>
            <a:r>
              <a:rPr lang="en-US" altLang="zh-CN" sz="2400"/>
              <a:t>features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0414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870642-5517-084C-9B28-2DFBAA05422D}"/>
              </a:ext>
            </a:extLst>
          </p:cNvPr>
          <p:cNvSpPr/>
          <p:nvPr/>
        </p:nvSpPr>
        <p:spPr>
          <a:xfrm>
            <a:off x="9024955" y="143889"/>
            <a:ext cx="2883392" cy="401543"/>
          </a:xfrm>
          <a:prstGeom prst="roundRect">
            <a:avLst/>
          </a:prstGeom>
          <a:solidFill>
            <a:schemeClr val="accent2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  <a:latin typeface="Iowan Old Style Roman" panose="02040602040506020204" pitchFamily="18" charset="77"/>
              </a:rPr>
              <a:t>Feature</a:t>
            </a:r>
            <a:r>
              <a:rPr lang="zh-CN" alt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Iowan Old Style Roman" panose="02040602040506020204" pitchFamily="18" charset="77"/>
              </a:rPr>
              <a:t>Engineering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175560-598A-514E-B7B6-67530417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077" y="368375"/>
            <a:ext cx="4801694" cy="714119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Iowan Old Style Roman" panose="02040602040506020204" pitchFamily="18" charset="77"/>
              </a:rPr>
              <a:t>Feature</a:t>
            </a:r>
            <a:r>
              <a:rPr lang="zh-CN" altLang="en-US" sz="3600">
                <a:latin typeface="Iowan Old Style Roman" panose="02040602040506020204" pitchFamily="18" charset="77"/>
              </a:rPr>
              <a:t> </a:t>
            </a:r>
            <a:r>
              <a:rPr lang="en-US" altLang="zh-CN" sz="3600">
                <a:latin typeface="Iowan Old Style Roman" panose="02040602040506020204" pitchFamily="18" charset="77"/>
              </a:rPr>
              <a:t>engineering</a:t>
            </a:r>
            <a:endParaRPr lang="en-US" sz="3600">
              <a:latin typeface="Iowan Old Style Roman" panose="02040602040506020204" pitchFamily="18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82EA7-6E20-2F43-B3C6-8708628617D5}"/>
              </a:ext>
            </a:extLst>
          </p:cNvPr>
          <p:cNvSpPr txBox="1"/>
          <p:nvPr/>
        </p:nvSpPr>
        <p:spPr>
          <a:xfrm>
            <a:off x="826070" y="1731360"/>
            <a:ext cx="975940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800" dirty="0" err="1"/>
              <a:t>user_join_year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olidFill>
                  <a:srgbClr val="C00000"/>
                </a:solidFill>
                <a:sym typeface="Wingdings" pitchFamily="2" charset="2"/>
              </a:rPr>
              <a:t>OneHotEncoder</a:t>
            </a:r>
            <a:endParaRPr lang="en-US" altLang="zh-CN" sz="2800" dirty="0">
              <a:solidFill>
                <a:srgbClr val="C00000"/>
              </a:solidFill>
              <a:sym typeface="Wingdings" pitchFamily="2" charset="2"/>
            </a:endParaRPr>
          </a:p>
          <a:p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ym typeface="Wingdings" pitchFamily="2" charset="2"/>
              </a:rPr>
              <a:t>2.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ym typeface="Wingdings" pitchFamily="2" charset="2"/>
              </a:rPr>
              <a:t>business_review_count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&amp;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ym typeface="Wingdings" pitchFamily="2" charset="2"/>
              </a:rPr>
              <a:t>user_review_count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olidFill>
                  <a:srgbClr val="C00000"/>
                </a:solidFill>
                <a:sym typeface="Wingdings" pitchFamily="2" charset="2"/>
              </a:rPr>
              <a:t>MinMaxScaler</a:t>
            </a:r>
            <a:endParaRPr lang="en-US" altLang="zh-CN" sz="2800" dirty="0">
              <a:solidFill>
                <a:srgbClr val="C00000"/>
              </a:solidFill>
              <a:sym typeface="Wingdings" pitchFamily="2" charset="2"/>
            </a:endParaRPr>
          </a:p>
          <a:p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ym typeface="Wingdings" pitchFamily="2" charset="2"/>
              </a:rPr>
              <a:t>3.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ym typeface="Wingdings" pitchFamily="2" charset="2"/>
              </a:rPr>
              <a:t>user_join_year</a:t>
            </a:r>
            <a:r>
              <a:rPr lang="en-US" altLang="zh-CN" sz="2800" dirty="0">
                <a:sym typeface="Wingdings" pitchFamily="2" charset="2"/>
              </a:rPr>
              <a:t>,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ym typeface="Wingdings" pitchFamily="2" charset="2"/>
              </a:rPr>
              <a:t>business_review_count</a:t>
            </a:r>
            <a:r>
              <a:rPr lang="en-US" altLang="zh-CN" sz="2800" dirty="0">
                <a:sym typeface="Wingdings" pitchFamily="2" charset="2"/>
              </a:rPr>
              <a:t>,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ym typeface="Wingdings" pitchFamily="2" charset="2"/>
              </a:rPr>
              <a:t>user_review_count</a:t>
            </a:r>
            <a:r>
              <a:rPr lang="en-US" altLang="zh-CN" sz="2800" dirty="0">
                <a:sym typeface="Wingdings" pitchFamily="2" charset="2"/>
              </a:rPr>
              <a:t>, </a:t>
            </a:r>
          </a:p>
          <a:p>
            <a:r>
              <a:rPr lang="zh-CN" altLang="en-US" sz="2800" dirty="0">
                <a:sym typeface="Wingdings" pitchFamily="2" charset="2"/>
              </a:rPr>
              <a:t>    </a:t>
            </a:r>
            <a:r>
              <a:rPr lang="en-US" altLang="zh-CN" sz="2800" dirty="0" err="1">
                <a:sym typeface="Wingdings" pitchFamily="2" charset="2"/>
              </a:rPr>
              <a:t>Bussiness_Park_Sum</a:t>
            </a:r>
            <a:r>
              <a:rPr lang="en-US" altLang="zh-CN" sz="2800" dirty="0">
                <a:sym typeface="Wingdings" pitchFamily="2" charset="2"/>
              </a:rPr>
              <a:t>,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ym typeface="Wingdings" pitchFamily="2" charset="2"/>
              </a:rPr>
              <a:t>BikeParking</a:t>
            </a:r>
            <a:r>
              <a:rPr lang="en-US" altLang="zh-CN" sz="2800" dirty="0">
                <a:sym typeface="Wingdings" pitchFamily="2" charset="2"/>
              </a:rPr>
              <a:t>,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ym typeface="Wingdings" pitchFamily="2" charset="2"/>
              </a:rPr>
              <a:t>RestaurantsPriceRange</a:t>
            </a:r>
            <a:r>
              <a:rPr lang="en-US" altLang="zh-CN" sz="2800" dirty="0">
                <a:sym typeface="Wingdings" pitchFamily="2" charset="2"/>
              </a:rPr>
              <a:t>,</a:t>
            </a:r>
          </a:p>
          <a:p>
            <a:r>
              <a:rPr lang="zh-CN" altLang="en-US" sz="2800" dirty="0">
                <a:sym typeface="Wingdings" pitchFamily="2" charset="2"/>
              </a:rPr>
              <a:t>    </a:t>
            </a:r>
            <a:r>
              <a:rPr lang="en-US" altLang="zh-CN" sz="2800" dirty="0" err="1">
                <a:sym typeface="Wingdings" pitchFamily="2" charset="2"/>
              </a:rPr>
              <a:t>BusinessAcceptsCreditCards</a:t>
            </a:r>
            <a:r>
              <a:rPr lang="zh-CN" altLang="en-US" sz="2800" dirty="0">
                <a:sym typeface="Wingdings" pitchFamily="2" charset="2"/>
              </a:rPr>
              <a:t>  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sym typeface="Wingdings" pitchFamily="2" charset="2"/>
              </a:rPr>
              <a:t>PCA,</a:t>
            </a:r>
            <a:r>
              <a:rPr lang="zh-CN" altLang="en-US" sz="2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sym typeface="Wingdings" pitchFamily="2" charset="2"/>
              </a:rPr>
              <a:t>k=3</a:t>
            </a:r>
          </a:p>
          <a:p>
            <a:endParaRPr lang="en-US" altLang="zh-CN" sz="2800" dirty="0">
              <a:sym typeface="Wingdings" pitchFamily="2" charset="2"/>
            </a:endParaRPr>
          </a:p>
          <a:p>
            <a:r>
              <a:rPr lang="en-US" altLang="zh-CN" sz="2800" dirty="0">
                <a:sym typeface="Wingdings" pitchFamily="2" charset="2"/>
              </a:rPr>
              <a:t>4.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ym typeface="Wingdings" pitchFamily="2" charset="2"/>
              </a:rPr>
              <a:t>business_average_stars</a:t>
            </a:r>
            <a:r>
              <a:rPr lang="en-US" altLang="zh-CN" sz="2800" dirty="0">
                <a:sym typeface="Wingdings" pitchFamily="2" charset="2"/>
              </a:rPr>
              <a:t>,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 err="1">
                <a:sym typeface="Wingdings" pitchFamily="2" charset="2"/>
              </a:rPr>
              <a:t>user_average_stars</a:t>
            </a:r>
            <a:r>
              <a:rPr lang="en-US" altLang="zh-CN" sz="2800" dirty="0">
                <a:sym typeface="Wingdings" pitchFamily="2" charset="2"/>
              </a:rPr>
              <a:t>,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3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PCA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features</a:t>
            </a:r>
            <a:r>
              <a:rPr lang="zh-CN" altLang="en-US" sz="2800" dirty="0">
                <a:sym typeface="Wingdings" pitchFamily="2" charset="2"/>
              </a:rPr>
              <a:t> </a:t>
            </a:r>
            <a:endParaRPr lang="en-US" altLang="zh-CN" sz="2800" dirty="0">
              <a:sym typeface="Wingdings" pitchFamily="2" charset="2"/>
            </a:endParaRPr>
          </a:p>
          <a:p>
            <a:r>
              <a:rPr lang="zh-CN" altLang="en-US" sz="2800" dirty="0">
                <a:sym typeface="Wingdings" pitchFamily="2" charset="2"/>
              </a:rPr>
              <a:t>    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sym typeface="Wingdings" pitchFamily="2" charset="2"/>
              </a:rPr>
              <a:t>Final</a:t>
            </a:r>
            <a:r>
              <a:rPr lang="zh-CN" altLang="en-US" sz="2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sym typeface="Wingdings" pitchFamily="2" charset="2"/>
              </a:rPr>
              <a:t>feature</a:t>
            </a:r>
            <a:r>
              <a:rPr lang="zh-CN" altLang="en-US" sz="2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sym typeface="Wingdings" pitchFamily="2" charset="2"/>
              </a:rPr>
              <a:t>for</a:t>
            </a:r>
            <a:r>
              <a:rPr lang="zh-CN" altLang="en-US" sz="2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sym typeface="Wingdings" pitchFamily="2" charset="2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40458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A72F5-21A7-1D47-BC6B-976D64B65CC6}"/>
              </a:ext>
            </a:extLst>
          </p:cNvPr>
          <p:cNvSpPr/>
          <p:nvPr/>
        </p:nvSpPr>
        <p:spPr>
          <a:xfrm>
            <a:off x="10317892" y="180281"/>
            <a:ext cx="1656991" cy="502497"/>
          </a:xfrm>
          <a:prstGeom prst="roundRect">
            <a:avLst/>
          </a:prstGeom>
          <a:solidFill>
            <a:schemeClr val="accent4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Classification</a:t>
            </a:r>
            <a:endParaRPr lang="en-US" altLang="zh-CN" sz="1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F2A581-571D-C347-8227-F03E3070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49" y="431529"/>
            <a:ext cx="4801694" cy="714119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Iowan Old Style Roman" panose="02040602040506020204" pitchFamily="18" charset="77"/>
              </a:rPr>
              <a:t>Model</a:t>
            </a:r>
            <a:r>
              <a:rPr lang="zh-CN" altLang="en-US" sz="3600" dirty="0">
                <a:latin typeface="Iowan Old Style Roman" panose="02040602040506020204" pitchFamily="18" charset="77"/>
              </a:rPr>
              <a:t> </a:t>
            </a:r>
            <a:r>
              <a:rPr lang="en-US" altLang="zh-CN" sz="3600" dirty="0">
                <a:latin typeface="Iowan Old Style Roman" panose="02040602040506020204" pitchFamily="18" charset="77"/>
              </a:rPr>
              <a:t>Selection</a:t>
            </a:r>
            <a:endParaRPr lang="en-US" sz="3600" dirty="0">
              <a:latin typeface="Iowan Old Style Roman" panose="020406020405060202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CA7E4-0149-DC4F-B237-27941244DE81}"/>
              </a:ext>
            </a:extLst>
          </p:cNvPr>
          <p:cNvSpPr txBox="1"/>
          <p:nvPr/>
        </p:nvSpPr>
        <p:spPr>
          <a:xfrm>
            <a:off x="729049" y="2181571"/>
            <a:ext cx="11344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•</a:t>
            </a:r>
            <a:r>
              <a:rPr lang="zh-CN" altLang="en-US" sz="2400" dirty="0"/>
              <a:t> </a:t>
            </a:r>
            <a:r>
              <a:rPr lang="en-US" altLang="zh-CN" sz="2400" dirty="0"/>
              <a:t>Treat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</a:t>
            </a:r>
            <a:r>
              <a:rPr lang="zh-CN" altLang="en-US" sz="2400" dirty="0"/>
              <a:t> </a:t>
            </a:r>
            <a:r>
              <a:rPr lang="en-US" altLang="zh-CN" sz="2400" dirty="0"/>
              <a:t>task,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u="sng" dirty="0"/>
              <a:t>basic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information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of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user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and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business</a:t>
            </a:r>
            <a:r>
              <a:rPr lang="zh-CN" altLang="en-US" sz="2400" u="sng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feature,</a:t>
            </a:r>
            <a:r>
              <a:rPr lang="zh-CN" altLang="en-US" sz="2400" dirty="0"/>
              <a:t> </a:t>
            </a:r>
            <a:r>
              <a:rPr lang="en-US" altLang="zh-CN" sz="2400" dirty="0"/>
              <a:t>classify</a:t>
            </a:r>
            <a:r>
              <a:rPr lang="zh-CN" altLang="en-US" sz="2400" dirty="0"/>
              <a:t> </a:t>
            </a:r>
            <a:r>
              <a:rPr lang="en-US" altLang="zh-CN" sz="2400" dirty="0" err="1"/>
              <a:t>review_star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category</a:t>
            </a:r>
            <a:r>
              <a:rPr lang="zh-CN" altLang="en-US" sz="2400" dirty="0"/>
              <a:t> </a:t>
            </a:r>
            <a:r>
              <a:rPr lang="en-US" altLang="zh-CN" sz="2400" dirty="0"/>
              <a:t>1,2,3,4,5.</a:t>
            </a:r>
          </a:p>
          <a:p>
            <a:endParaRPr lang="en-US" altLang="zh-CN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 </a:t>
            </a:r>
            <a:r>
              <a:rPr lang="en-US" altLang="zh-CN" sz="2400" dirty="0"/>
              <a:t>training:</a:t>
            </a:r>
            <a:r>
              <a:rPr lang="zh-CN" altLang="en-US" sz="2400" dirty="0"/>
              <a:t> </a:t>
            </a:r>
            <a:r>
              <a:rPr lang="en-US" altLang="zh-CN" sz="2400" dirty="0"/>
              <a:t>validation:</a:t>
            </a:r>
            <a:r>
              <a:rPr lang="zh-CN" altLang="en-US" sz="2400" dirty="0"/>
              <a:t> </a:t>
            </a:r>
            <a:r>
              <a:rPr lang="en-US" altLang="zh-CN" sz="2400" dirty="0"/>
              <a:t>testing=6:3:1</a:t>
            </a:r>
          </a:p>
          <a:p>
            <a:endParaRPr lang="en-US" altLang="zh-CN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evaluator:</a:t>
            </a:r>
            <a:r>
              <a:rPr lang="zh-CN" altLang="en-US" sz="2400" dirty="0"/>
              <a:t> </a:t>
            </a:r>
            <a:r>
              <a:rPr lang="en-US" altLang="zh-CN" sz="2400" dirty="0" err="1"/>
              <a:t>MulticlassClassificationEvaluator</a:t>
            </a:r>
            <a:endParaRPr lang="en-US" altLang="zh-CN" sz="2400" dirty="0"/>
          </a:p>
          <a:p>
            <a:endParaRPr lang="en-US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 </a:t>
            </a:r>
            <a:r>
              <a:rPr lang="en-US" altLang="zh-CN" sz="2400" dirty="0"/>
              <a:t>evaluation</a:t>
            </a:r>
            <a:r>
              <a:rPr lang="zh-CN" altLang="en-US" sz="2400" dirty="0"/>
              <a:t> </a:t>
            </a:r>
            <a:r>
              <a:rPr lang="en-US" altLang="zh-CN" sz="2400" dirty="0"/>
              <a:t>method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b="1" dirty="0"/>
              <a:t>AUC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E59B2-8F3D-0448-B020-F92091868917}"/>
              </a:ext>
            </a:extLst>
          </p:cNvPr>
          <p:cNvSpPr txBox="1"/>
          <p:nvPr/>
        </p:nvSpPr>
        <p:spPr>
          <a:xfrm>
            <a:off x="729049" y="1417986"/>
            <a:ext cx="256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(1)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Classification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6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A72F5-21A7-1D47-BC6B-976D64B65CC6}"/>
              </a:ext>
            </a:extLst>
          </p:cNvPr>
          <p:cNvSpPr/>
          <p:nvPr/>
        </p:nvSpPr>
        <p:spPr>
          <a:xfrm>
            <a:off x="9929733" y="214786"/>
            <a:ext cx="1682443" cy="469207"/>
          </a:xfrm>
          <a:prstGeom prst="roundRect">
            <a:avLst/>
          </a:prstGeom>
          <a:solidFill>
            <a:schemeClr val="accent4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Iowan Old Style Roman" panose="02040602040506020204" pitchFamily="18" charset="77"/>
              </a:rPr>
              <a:t>Classification</a:t>
            </a:r>
            <a:endParaRPr lang="en-US" altLang="zh-CN" sz="1400" dirty="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FA28F-861E-A24E-A42A-7CF7886D2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540254"/>
              </p:ext>
            </p:extLst>
          </p:nvPr>
        </p:nvGraphicFramePr>
        <p:xfrm>
          <a:off x="1293879" y="1336928"/>
          <a:ext cx="31556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420">
                  <a:extLst>
                    <a:ext uri="{9D8B030D-6E8A-4147-A177-3AD203B41FA5}">
                      <a16:colId xmlns:a16="http://schemas.microsoft.com/office/drawing/2014/main" val="1640841905"/>
                    </a:ext>
                  </a:extLst>
                </a:gridCol>
                <a:gridCol w="1405262">
                  <a:extLst>
                    <a:ext uri="{9D8B030D-6E8A-4147-A177-3AD203B41FA5}">
                      <a16:colId xmlns:a16="http://schemas.microsoft.com/office/drawing/2014/main" val="15830112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Logistic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Regression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2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regParam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0.01,0.05,0.1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elasticNetParam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0.3,0.5,0.7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796189"/>
                  </a:ext>
                </a:extLst>
              </a:tr>
            </a:tbl>
          </a:graphicData>
        </a:graphic>
      </p:graphicFrame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8EFD1EC1-C2B1-0E4B-B054-92DF12748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550318"/>
              </p:ext>
            </p:extLst>
          </p:nvPr>
        </p:nvGraphicFramePr>
        <p:xfrm>
          <a:off x="1562924" y="3194840"/>
          <a:ext cx="246233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161">
                  <a:extLst>
                    <a:ext uri="{9D8B030D-6E8A-4147-A177-3AD203B41FA5}">
                      <a16:colId xmlns:a16="http://schemas.microsoft.com/office/drawing/2014/main" val="1640841905"/>
                    </a:ext>
                  </a:extLst>
                </a:gridCol>
                <a:gridCol w="650170">
                  <a:extLst>
                    <a:ext uri="{9D8B030D-6E8A-4147-A177-3AD203B41FA5}">
                      <a16:colId xmlns:a16="http://schemas.microsoft.com/office/drawing/2014/main" val="15830112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Logistic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Regression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2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regParam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elasticNetParam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796189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32A06BC3-41D1-5D4F-972E-A55FBD13F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571740"/>
              </p:ext>
            </p:extLst>
          </p:nvPr>
        </p:nvGraphicFramePr>
        <p:xfrm>
          <a:off x="5171815" y="1343860"/>
          <a:ext cx="31497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219">
                  <a:extLst>
                    <a:ext uri="{9D8B030D-6E8A-4147-A177-3AD203B41FA5}">
                      <a16:colId xmlns:a16="http://schemas.microsoft.com/office/drawing/2014/main" val="1640841905"/>
                    </a:ext>
                  </a:extLst>
                </a:gridCol>
                <a:gridCol w="1962540">
                  <a:extLst>
                    <a:ext uri="{9D8B030D-6E8A-4147-A177-3AD203B41FA5}">
                      <a16:colId xmlns:a16="http://schemas.microsoft.com/office/drawing/2014/main" val="15830112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Decision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Tree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2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maxDepth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5,10,15,20,25,30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0463"/>
                  </a:ext>
                </a:extLst>
              </a:tr>
            </a:tbl>
          </a:graphicData>
        </a:graphic>
      </p:graphicFrame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C88A3080-CFA2-3A4C-AE81-8CE2E9D7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209458"/>
              </p:ext>
            </p:extLst>
          </p:nvPr>
        </p:nvGraphicFramePr>
        <p:xfrm>
          <a:off x="5515528" y="3189046"/>
          <a:ext cx="24623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161">
                  <a:extLst>
                    <a:ext uri="{9D8B030D-6E8A-4147-A177-3AD203B41FA5}">
                      <a16:colId xmlns:a16="http://schemas.microsoft.com/office/drawing/2014/main" val="1640841905"/>
                    </a:ext>
                  </a:extLst>
                </a:gridCol>
                <a:gridCol w="650170">
                  <a:extLst>
                    <a:ext uri="{9D8B030D-6E8A-4147-A177-3AD203B41FA5}">
                      <a16:colId xmlns:a16="http://schemas.microsoft.com/office/drawing/2014/main" val="15830112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Decision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Tree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2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maxDepth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0463"/>
                  </a:ext>
                </a:extLst>
              </a:tr>
            </a:tbl>
          </a:graphicData>
        </a:graphic>
      </p:graphicFrame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4EC2798D-53DC-4644-899C-2C6FD9881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2137"/>
              </p:ext>
            </p:extLst>
          </p:nvPr>
        </p:nvGraphicFramePr>
        <p:xfrm>
          <a:off x="1248974" y="766009"/>
          <a:ext cx="10271413" cy="412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1413">
                  <a:extLst>
                    <a:ext uri="{9D8B030D-6E8A-4147-A177-3AD203B41FA5}">
                      <a16:colId xmlns:a16="http://schemas.microsoft.com/office/drawing/2014/main" val="1310854664"/>
                    </a:ext>
                  </a:extLst>
                </a:gridCol>
              </a:tblGrid>
              <a:tr h="412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Engineering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70570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76C5CBB-45BF-B84D-8043-97A8D034D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956677"/>
              </p:ext>
            </p:extLst>
          </p:nvPr>
        </p:nvGraphicFramePr>
        <p:xfrm>
          <a:off x="1248973" y="2652525"/>
          <a:ext cx="10271413" cy="412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1413">
                  <a:extLst>
                    <a:ext uri="{9D8B030D-6E8A-4147-A177-3AD203B41FA5}">
                      <a16:colId xmlns:a16="http://schemas.microsoft.com/office/drawing/2014/main" val="1310854664"/>
                    </a:ext>
                  </a:extLst>
                </a:gridCol>
              </a:tblGrid>
              <a:tr h="412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Fit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training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df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70570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B47F390-5B5C-5348-AF7C-B75CD40C2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10133"/>
              </p:ext>
            </p:extLst>
          </p:nvPr>
        </p:nvGraphicFramePr>
        <p:xfrm>
          <a:off x="1248973" y="4432555"/>
          <a:ext cx="10271413" cy="412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1413">
                  <a:extLst>
                    <a:ext uri="{9D8B030D-6E8A-4147-A177-3AD203B41FA5}">
                      <a16:colId xmlns:a16="http://schemas.microsoft.com/office/drawing/2014/main" val="1310854664"/>
                    </a:ext>
                  </a:extLst>
                </a:gridCol>
              </a:tblGrid>
              <a:tr h="412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Transform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validation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df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70570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9CB6C69-3ED9-D548-8837-B9484B87585D}"/>
              </a:ext>
            </a:extLst>
          </p:cNvPr>
          <p:cNvSpPr txBox="1"/>
          <p:nvPr/>
        </p:nvSpPr>
        <p:spPr>
          <a:xfrm>
            <a:off x="1338036" y="4963409"/>
            <a:ext cx="263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AUC:</a:t>
            </a:r>
            <a:r>
              <a:rPr lang="zh-CN" altLang="en-US" dirty="0"/>
              <a:t> </a:t>
            </a:r>
            <a:r>
              <a:rPr lang="en-US" dirty="0"/>
              <a:t>0.697558890228659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DECA69-2EAA-E747-AAD7-23AACD357818}"/>
              </a:ext>
            </a:extLst>
          </p:cNvPr>
          <p:cNvSpPr txBox="1"/>
          <p:nvPr/>
        </p:nvSpPr>
        <p:spPr>
          <a:xfrm>
            <a:off x="5281164" y="4963409"/>
            <a:ext cx="274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AUC:</a:t>
            </a:r>
            <a:r>
              <a:rPr lang="zh-CN" alt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0.6999904210135934</a:t>
            </a:r>
          </a:p>
        </p:txBody>
      </p:sp>
      <p:graphicFrame>
        <p:nvGraphicFramePr>
          <p:cNvPr id="34" name="Table 2">
            <a:extLst>
              <a:ext uri="{FF2B5EF4-FFF2-40B4-BE49-F238E27FC236}">
                <a16:creationId xmlns:a16="http://schemas.microsoft.com/office/drawing/2014/main" id="{0FA777B0-31BE-6F42-877A-881C6448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819460"/>
              </p:ext>
            </p:extLst>
          </p:nvPr>
        </p:nvGraphicFramePr>
        <p:xfrm>
          <a:off x="9299154" y="1324999"/>
          <a:ext cx="222123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092">
                  <a:extLst>
                    <a:ext uri="{9D8B030D-6E8A-4147-A177-3AD203B41FA5}">
                      <a16:colId xmlns:a16="http://schemas.microsoft.com/office/drawing/2014/main" val="1640841905"/>
                    </a:ext>
                  </a:extLst>
                </a:gridCol>
                <a:gridCol w="989141">
                  <a:extLst>
                    <a:ext uri="{9D8B030D-6E8A-4147-A177-3AD203B41FA5}">
                      <a16:colId xmlns:a16="http://schemas.microsoft.com/office/drawing/2014/main" val="15830112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Random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Forest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2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maxDepth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numTrees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796189"/>
                  </a:ext>
                </a:extLst>
              </a:tr>
            </a:tbl>
          </a:graphicData>
        </a:graphic>
      </p:graphicFrame>
      <p:graphicFrame>
        <p:nvGraphicFramePr>
          <p:cNvPr id="35" name="Table 2">
            <a:extLst>
              <a:ext uri="{FF2B5EF4-FFF2-40B4-BE49-F238E27FC236}">
                <a16:creationId xmlns:a16="http://schemas.microsoft.com/office/drawing/2014/main" id="{1CB69C15-7A35-464C-B851-520803FA4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74121"/>
              </p:ext>
            </p:extLst>
          </p:nvPr>
        </p:nvGraphicFramePr>
        <p:xfrm>
          <a:off x="9299154" y="3160210"/>
          <a:ext cx="222123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092">
                  <a:extLst>
                    <a:ext uri="{9D8B030D-6E8A-4147-A177-3AD203B41FA5}">
                      <a16:colId xmlns:a16="http://schemas.microsoft.com/office/drawing/2014/main" val="1640841905"/>
                    </a:ext>
                  </a:extLst>
                </a:gridCol>
                <a:gridCol w="989141">
                  <a:extLst>
                    <a:ext uri="{9D8B030D-6E8A-4147-A177-3AD203B41FA5}">
                      <a16:colId xmlns:a16="http://schemas.microsoft.com/office/drawing/2014/main" val="15830112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Random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Forest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2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maxDepth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numTrees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796189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994D999-6F4D-DB4C-AF1F-F776B2956C29}"/>
              </a:ext>
            </a:extLst>
          </p:cNvPr>
          <p:cNvSpPr txBox="1"/>
          <p:nvPr/>
        </p:nvSpPr>
        <p:spPr>
          <a:xfrm>
            <a:off x="8889922" y="4963409"/>
            <a:ext cx="263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AUC:</a:t>
            </a:r>
            <a:r>
              <a:rPr lang="zh-CN" altLang="en-US" dirty="0"/>
              <a:t> </a:t>
            </a:r>
            <a:r>
              <a:rPr lang="en-US" dirty="0"/>
              <a:t>0.698880653895671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68FB591D-C5D4-8B4C-8AB2-7B5BC88E6880}"/>
              </a:ext>
            </a:extLst>
          </p:cNvPr>
          <p:cNvSpPr/>
          <p:nvPr/>
        </p:nvSpPr>
        <p:spPr>
          <a:xfrm>
            <a:off x="829633" y="691683"/>
            <a:ext cx="276726" cy="6049574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F14959-C0B9-7845-98B5-232C36895367}"/>
              </a:ext>
            </a:extLst>
          </p:cNvPr>
          <p:cNvSpPr/>
          <p:nvPr/>
        </p:nvSpPr>
        <p:spPr>
          <a:xfrm>
            <a:off x="5281163" y="5357924"/>
            <a:ext cx="2747483" cy="421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Best</a:t>
            </a:r>
            <a:r>
              <a:rPr lang="zh-CN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</a:rPr>
              <a:t>Classification</a:t>
            </a:r>
            <a:r>
              <a:rPr lang="zh-CN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</a:rPr>
              <a:t>Model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DD66C1C-B953-E047-B647-B973141E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73" y="127912"/>
            <a:ext cx="4801694" cy="714119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zh-CN" altLang="en-US" sz="28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Steps</a:t>
            </a:r>
            <a:endParaRPr lang="en-US" sz="28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59FF07B-947B-3344-9ED0-E6A4559D0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35591"/>
              </p:ext>
            </p:extLst>
          </p:nvPr>
        </p:nvGraphicFramePr>
        <p:xfrm>
          <a:off x="1248972" y="5885906"/>
          <a:ext cx="10271413" cy="412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1413">
                  <a:extLst>
                    <a:ext uri="{9D8B030D-6E8A-4147-A177-3AD203B41FA5}">
                      <a16:colId xmlns:a16="http://schemas.microsoft.com/office/drawing/2014/main" val="1310854664"/>
                    </a:ext>
                  </a:extLst>
                </a:gridCol>
              </a:tblGrid>
              <a:tr h="412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Test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with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testing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df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705700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A5AD78C-24E8-2F48-A035-9C4418B8C930}"/>
              </a:ext>
            </a:extLst>
          </p:cNvPr>
          <p:cNvSpPr txBox="1"/>
          <p:nvPr/>
        </p:nvSpPr>
        <p:spPr>
          <a:xfrm>
            <a:off x="1338036" y="6373922"/>
            <a:ext cx="274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AUC: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0.7016107123210292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7D31BA-B1FF-5B45-89D2-366909043EDF}"/>
              </a:ext>
            </a:extLst>
          </p:cNvPr>
          <p:cNvSpPr txBox="1"/>
          <p:nvPr/>
        </p:nvSpPr>
        <p:spPr>
          <a:xfrm>
            <a:off x="5281163" y="6373922"/>
            <a:ext cx="274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AUC:</a:t>
            </a:r>
            <a:r>
              <a:rPr lang="zh-CN" altLang="en-US" dirty="0"/>
              <a:t> </a:t>
            </a:r>
            <a:r>
              <a:rPr lang="en-US" dirty="0"/>
              <a:t>0.7050435599751262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787137-BE1E-DB4E-8123-8738FD4974E4}"/>
              </a:ext>
            </a:extLst>
          </p:cNvPr>
          <p:cNvSpPr txBox="1"/>
          <p:nvPr/>
        </p:nvSpPr>
        <p:spPr>
          <a:xfrm>
            <a:off x="8864693" y="6371925"/>
            <a:ext cx="274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AUC: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0.7028924313870027</a:t>
            </a:r>
          </a:p>
        </p:txBody>
      </p:sp>
    </p:spTree>
    <p:extLst>
      <p:ext uri="{BB962C8B-B14F-4D97-AF65-F5344CB8AC3E}">
        <p14:creationId xmlns:p14="http://schemas.microsoft.com/office/powerpoint/2010/main" val="13865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C35890-AA40-6649-8E81-8B8653CE8DF5}"/>
              </a:ext>
            </a:extLst>
          </p:cNvPr>
          <p:cNvSpPr/>
          <p:nvPr/>
        </p:nvSpPr>
        <p:spPr>
          <a:xfrm>
            <a:off x="10421138" y="253134"/>
            <a:ext cx="1415957" cy="454276"/>
          </a:xfrm>
          <a:prstGeom prst="roundRect">
            <a:avLst/>
          </a:prstGeom>
          <a:solidFill>
            <a:schemeClr val="accent6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  <a:latin typeface="Iowan Old Style Roman" panose="02040602040506020204" pitchFamily="18" charset="77"/>
              </a:rPr>
              <a:t>R</a:t>
            </a: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egression</a:t>
            </a:r>
            <a:endParaRPr lang="en-US" sz="1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230BDD-00A3-6643-8404-C2670C8A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49" y="431529"/>
            <a:ext cx="4801694" cy="714119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Iowan Old Style Roman" panose="02040602040506020204" pitchFamily="18" charset="77"/>
              </a:rPr>
              <a:t>Model</a:t>
            </a:r>
            <a:r>
              <a:rPr lang="zh-CN" altLang="en-US" sz="3600" dirty="0">
                <a:latin typeface="Iowan Old Style Roman" panose="02040602040506020204" pitchFamily="18" charset="77"/>
              </a:rPr>
              <a:t> </a:t>
            </a:r>
            <a:r>
              <a:rPr lang="en-US" altLang="zh-CN" sz="3600" dirty="0">
                <a:latin typeface="Iowan Old Style Roman" panose="02040602040506020204" pitchFamily="18" charset="77"/>
              </a:rPr>
              <a:t>Selection</a:t>
            </a:r>
            <a:endParaRPr lang="en-US" sz="3600" dirty="0">
              <a:latin typeface="Iowan Old Style Roman" panose="020406020405060202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E6000-4716-074F-87BC-8F0AF18CDC0B}"/>
              </a:ext>
            </a:extLst>
          </p:cNvPr>
          <p:cNvSpPr txBox="1"/>
          <p:nvPr/>
        </p:nvSpPr>
        <p:spPr>
          <a:xfrm>
            <a:off x="729049" y="1417986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(2)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Regression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C2827-7AEA-1C40-831F-91A6ECCFB861}"/>
              </a:ext>
            </a:extLst>
          </p:cNvPr>
          <p:cNvSpPr txBox="1"/>
          <p:nvPr/>
        </p:nvSpPr>
        <p:spPr>
          <a:xfrm>
            <a:off x="729049" y="2181571"/>
            <a:ext cx="11344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•</a:t>
            </a:r>
            <a:r>
              <a:rPr lang="zh-CN" altLang="en-US" sz="2400" dirty="0"/>
              <a:t> </a:t>
            </a:r>
            <a:r>
              <a:rPr lang="en-US" altLang="zh-CN" sz="2400" dirty="0"/>
              <a:t>Treat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regression</a:t>
            </a:r>
            <a:r>
              <a:rPr lang="zh-CN" altLang="en-US" sz="2400" dirty="0"/>
              <a:t> </a:t>
            </a:r>
            <a:r>
              <a:rPr lang="en-US" altLang="zh-CN" sz="2400" dirty="0"/>
              <a:t>task,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u="sng" dirty="0"/>
              <a:t>basic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information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of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user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and</a:t>
            </a:r>
            <a:r>
              <a:rPr lang="zh-CN" altLang="en-US" sz="2400" u="sng" dirty="0"/>
              <a:t> </a:t>
            </a:r>
            <a:r>
              <a:rPr lang="en-US" altLang="zh-CN" sz="2400" u="sng" dirty="0"/>
              <a:t>business</a:t>
            </a:r>
            <a:r>
              <a:rPr lang="zh-CN" altLang="en-US" sz="2400" u="sng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feature,</a:t>
            </a:r>
            <a:r>
              <a:rPr lang="zh-CN" altLang="en-US" sz="2400" dirty="0"/>
              <a:t> </a:t>
            </a:r>
            <a:r>
              <a:rPr lang="en-US" altLang="zh-CN" sz="2400" dirty="0"/>
              <a:t>predict</a:t>
            </a:r>
            <a:r>
              <a:rPr lang="zh-CN" altLang="en-US" sz="2400" dirty="0"/>
              <a:t> </a:t>
            </a:r>
            <a:r>
              <a:rPr lang="en-US" altLang="zh-CN" sz="2400" dirty="0"/>
              <a:t>numerical</a:t>
            </a:r>
            <a:r>
              <a:rPr lang="zh-CN" altLang="en-US" sz="2400" dirty="0"/>
              <a:t> </a:t>
            </a:r>
            <a:r>
              <a:rPr lang="en-US" altLang="zh-CN" sz="2400" dirty="0" err="1"/>
              <a:t>review_star</a:t>
            </a:r>
            <a:r>
              <a:rPr lang="en-US" altLang="zh-CN" sz="2400" dirty="0"/>
              <a:t>.</a:t>
            </a:r>
          </a:p>
          <a:p>
            <a:endParaRPr lang="en-US" altLang="zh-CN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 </a:t>
            </a:r>
            <a:r>
              <a:rPr lang="en-US" altLang="zh-CN" sz="2400" dirty="0"/>
              <a:t>training:</a:t>
            </a:r>
            <a:r>
              <a:rPr lang="zh-CN" altLang="en-US" sz="2400" dirty="0"/>
              <a:t> </a:t>
            </a:r>
            <a:r>
              <a:rPr lang="en-US" altLang="zh-CN" sz="2400" dirty="0"/>
              <a:t>validation:</a:t>
            </a:r>
            <a:r>
              <a:rPr lang="zh-CN" altLang="en-US" sz="2400" dirty="0"/>
              <a:t> </a:t>
            </a:r>
            <a:r>
              <a:rPr lang="en-US" altLang="zh-CN" sz="2400" dirty="0"/>
              <a:t>testing=6:3:1</a:t>
            </a:r>
          </a:p>
          <a:p>
            <a:endParaRPr lang="en-US" altLang="zh-CN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 err="1"/>
              <a:t>evaluator:RegressionEvaluator</a:t>
            </a:r>
            <a:endParaRPr lang="en-US" altLang="zh-CN" sz="2400" dirty="0"/>
          </a:p>
          <a:p>
            <a:endParaRPr lang="en-US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 </a:t>
            </a:r>
            <a:r>
              <a:rPr lang="en-US" altLang="zh-CN" sz="2400" dirty="0"/>
              <a:t>evaluation</a:t>
            </a:r>
            <a:r>
              <a:rPr lang="zh-CN" altLang="en-US" sz="2400" dirty="0"/>
              <a:t> </a:t>
            </a:r>
            <a:r>
              <a:rPr lang="en-US" altLang="zh-CN" sz="2400" dirty="0"/>
              <a:t>method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b="1" dirty="0"/>
              <a:t>RMSE.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594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FA28F-861E-A24E-A42A-7CF7886D2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58068"/>
              </p:ext>
            </p:extLst>
          </p:nvPr>
        </p:nvGraphicFramePr>
        <p:xfrm>
          <a:off x="2125481" y="1268873"/>
          <a:ext cx="3169711" cy="129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071">
                  <a:extLst>
                    <a:ext uri="{9D8B030D-6E8A-4147-A177-3AD203B41FA5}">
                      <a16:colId xmlns:a16="http://schemas.microsoft.com/office/drawing/2014/main" val="1640841905"/>
                    </a:ext>
                  </a:extLst>
                </a:gridCol>
                <a:gridCol w="1402640">
                  <a:extLst>
                    <a:ext uri="{9D8B030D-6E8A-4147-A177-3AD203B41FA5}">
                      <a16:colId xmlns:a16="http://schemas.microsoft.com/office/drawing/2014/main" val="1583011274"/>
                    </a:ext>
                  </a:extLst>
                </a:gridCol>
              </a:tblGrid>
              <a:tr h="31990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Linear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24196"/>
                  </a:ext>
                </a:extLst>
              </a:tr>
              <a:tr h="3243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regParam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0.01,0.05,0.1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0463"/>
                  </a:ext>
                </a:extLst>
              </a:tr>
              <a:tr h="3243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elasticNetParam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0.2,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0.8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796189"/>
                  </a:ext>
                </a:extLst>
              </a:tr>
              <a:tr h="3243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maxIter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10,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20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30104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32A06BC3-41D1-5D4F-972E-A55FBD13F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084741"/>
              </p:ext>
            </p:extLst>
          </p:nvPr>
        </p:nvGraphicFramePr>
        <p:xfrm>
          <a:off x="7194910" y="1342532"/>
          <a:ext cx="31497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219">
                  <a:extLst>
                    <a:ext uri="{9D8B030D-6E8A-4147-A177-3AD203B41FA5}">
                      <a16:colId xmlns:a16="http://schemas.microsoft.com/office/drawing/2014/main" val="1640841905"/>
                    </a:ext>
                  </a:extLst>
                </a:gridCol>
                <a:gridCol w="1962540">
                  <a:extLst>
                    <a:ext uri="{9D8B030D-6E8A-4147-A177-3AD203B41FA5}">
                      <a16:colId xmlns:a16="http://schemas.microsoft.com/office/drawing/2014/main" val="15830112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Decision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Tree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Regression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2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maxDepth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5,10,15,20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0463"/>
                  </a:ext>
                </a:extLst>
              </a:tr>
            </a:tbl>
          </a:graphicData>
        </a:graphic>
      </p:graphicFrame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C88A3080-CFA2-3A4C-AE81-8CE2E9D7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974913"/>
              </p:ext>
            </p:extLst>
          </p:nvPr>
        </p:nvGraphicFramePr>
        <p:xfrm>
          <a:off x="7395535" y="3214365"/>
          <a:ext cx="26709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486">
                  <a:extLst>
                    <a:ext uri="{9D8B030D-6E8A-4147-A177-3AD203B41FA5}">
                      <a16:colId xmlns:a16="http://schemas.microsoft.com/office/drawing/2014/main" val="1640841905"/>
                    </a:ext>
                  </a:extLst>
                </a:gridCol>
                <a:gridCol w="1295498">
                  <a:extLst>
                    <a:ext uri="{9D8B030D-6E8A-4147-A177-3AD203B41FA5}">
                      <a16:colId xmlns:a16="http://schemas.microsoft.com/office/drawing/2014/main" val="15830112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Decision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Tree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Regression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2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maxDepth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0463"/>
                  </a:ext>
                </a:extLst>
              </a:tr>
            </a:tbl>
          </a:graphicData>
        </a:graphic>
      </p:graphicFrame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4EC2798D-53DC-4644-899C-2C6FD9881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293533"/>
              </p:ext>
            </p:extLst>
          </p:nvPr>
        </p:nvGraphicFramePr>
        <p:xfrm>
          <a:off x="2108938" y="718466"/>
          <a:ext cx="8219188" cy="412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9188">
                  <a:extLst>
                    <a:ext uri="{9D8B030D-6E8A-4147-A177-3AD203B41FA5}">
                      <a16:colId xmlns:a16="http://schemas.microsoft.com/office/drawing/2014/main" val="1310854664"/>
                    </a:ext>
                  </a:extLst>
                </a:gridCol>
              </a:tblGrid>
              <a:tr h="412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Engineering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70570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76C5CBB-45BF-B84D-8043-97A8D034D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45270"/>
              </p:ext>
            </p:extLst>
          </p:nvPr>
        </p:nvGraphicFramePr>
        <p:xfrm>
          <a:off x="2125482" y="2652525"/>
          <a:ext cx="8219188" cy="412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9188">
                  <a:extLst>
                    <a:ext uri="{9D8B030D-6E8A-4147-A177-3AD203B41FA5}">
                      <a16:colId xmlns:a16="http://schemas.microsoft.com/office/drawing/2014/main" val="1310854664"/>
                    </a:ext>
                  </a:extLst>
                </a:gridCol>
              </a:tblGrid>
              <a:tr h="412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Fit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training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df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70570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B47F390-5B5C-5348-AF7C-B75CD40C2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211310"/>
              </p:ext>
            </p:extLst>
          </p:nvPr>
        </p:nvGraphicFramePr>
        <p:xfrm>
          <a:off x="2125481" y="4518502"/>
          <a:ext cx="8219188" cy="412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9188">
                  <a:extLst>
                    <a:ext uri="{9D8B030D-6E8A-4147-A177-3AD203B41FA5}">
                      <a16:colId xmlns:a16="http://schemas.microsoft.com/office/drawing/2014/main" val="1310854664"/>
                    </a:ext>
                  </a:extLst>
                </a:gridCol>
              </a:tblGrid>
              <a:tr h="412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Transform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validation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df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70570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9CB6C69-3ED9-D548-8837-B9484B87585D}"/>
              </a:ext>
            </a:extLst>
          </p:cNvPr>
          <p:cNvSpPr txBox="1"/>
          <p:nvPr/>
        </p:nvSpPr>
        <p:spPr>
          <a:xfrm>
            <a:off x="2388089" y="49813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RMSE:</a:t>
            </a:r>
            <a:r>
              <a:rPr lang="zh-CN" altLang="en-US" dirty="0"/>
              <a:t> </a:t>
            </a:r>
            <a:r>
              <a:rPr lang="en-US" dirty="0"/>
              <a:t>1.2230199914458713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DECA69-2EAA-E747-AAD7-23AACD357818}"/>
              </a:ext>
            </a:extLst>
          </p:cNvPr>
          <p:cNvSpPr txBox="1"/>
          <p:nvPr/>
        </p:nvSpPr>
        <p:spPr>
          <a:xfrm>
            <a:off x="7396046" y="4905662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RMSE:</a:t>
            </a:r>
            <a:r>
              <a:rPr lang="zh-CN" alt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1.185969475094532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68FB591D-C5D4-8B4C-8AB2-7B5BC88E6880}"/>
              </a:ext>
            </a:extLst>
          </p:cNvPr>
          <p:cNvSpPr/>
          <p:nvPr/>
        </p:nvSpPr>
        <p:spPr>
          <a:xfrm>
            <a:off x="794389" y="664806"/>
            <a:ext cx="276726" cy="604957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F14959-C0B9-7845-98B5-232C36895367}"/>
              </a:ext>
            </a:extLst>
          </p:cNvPr>
          <p:cNvSpPr/>
          <p:nvPr/>
        </p:nvSpPr>
        <p:spPr>
          <a:xfrm>
            <a:off x="7440797" y="5369897"/>
            <a:ext cx="2747483" cy="421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Best</a:t>
            </a:r>
            <a:r>
              <a:rPr lang="zh-CN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</a:rPr>
              <a:t>Regression</a:t>
            </a:r>
            <a:r>
              <a:rPr lang="zh-CN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</a:rPr>
              <a:t>Model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DD66C1C-B953-E047-B647-B973141E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73" y="127912"/>
            <a:ext cx="4801694" cy="714119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Regression</a:t>
            </a:r>
            <a:r>
              <a:rPr lang="zh-CN" altLang="en-US" sz="28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Steps</a:t>
            </a:r>
            <a:endParaRPr lang="en-US" sz="28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59FF07B-947B-3344-9ED0-E6A4559D0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42040"/>
              </p:ext>
            </p:extLst>
          </p:nvPr>
        </p:nvGraphicFramePr>
        <p:xfrm>
          <a:off x="2125481" y="5885906"/>
          <a:ext cx="8219188" cy="412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9188">
                  <a:extLst>
                    <a:ext uri="{9D8B030D-6E8A-4147-A177-3AD203B41FA5}">
                      <a16:colId xmlns:a16="http://schemas.microsoft.com/office/drawing/2014/main" val="1310854664"/>
                    </a:ext>
                  </a:extLst>
                </a:gridCol>
              </a:tblGrid>
              <a:tr h="412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Test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with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testing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df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705700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A5AD78C-24E8-2F48-A035-9C4418B8C930}"/>
              </a:ext>
            </a:extLst>
          </p:cNvPr>
          <p:cNvSpPr txBox="1"/>
          <p:nvPr/>
        </p:nvSpPr>
        <p:spPr>
          <a:xfrm>
            <a:off x="2329579" y="639189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RMSE: 1.2283455163274914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7D31BA-B1FF-5B45-89D2-366909043EDF}"/>
              </a:ext>
            </a:extLst>
          </p:cNvPr>
          <p:cNvSpPr txBox="1"/>
          <p:nvPr/>
        </p:nvSpPr>
        <p:spPr>
          <a:xfrm>
            <a:off x="7440797" y="6380976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RMSE:</a:t>
            </a:r>
            <a:r>
              <a:rPr lang="en-US" dirty="0"/>
              <a:t> 1.1895811588196201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B0ADE1-A0C3-F048-9E1D-5A980CD7FDF3}"/>
              </a:ext>
            </a:extLst>
          </p:cNvPr>
          <p:cNvSpPr/>
          <p:nvPr/>
        </p:nvSpPr>
        <p:spPr>
          <a:xfrm>
            <a:off x="10421138" y="253134"/>
            <a:ext cx="1415957" cy="454276"/>
          </a:xfrm>
          <a:prstGeom prst="roundRect">
            <a:avLst/>
          </a:prstGeom>
          <a:solidFill>
            <a:schemeClr val="accent6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  <a:latin typeface="Iowan Old Style Roman" panose="02040602040506020204" pitchFamily="18" charset="77"/>
              </a:rPr>
              <a:t>R</a:t>
            </a: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egression</a:t>
            </a:r>
            <a:endParaRPr lang="en-US" sz="1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54646-C0C0-5549-8CE5-45001480A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59206"/>
              </p:ext>
            </p:extLst>
          </p:nvPr>
        </p:nvGraphicFramePr>
        <p:xfrm>
          <a:off x="2125481" y="3131727"/>
          <a:ext cx="3169711" cy="129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071">
                  <a:extLst>
                    <a:ext uri="{9D8B030D-6E8A-4147-A177-3AD203B41FA5}">
                      <a16:colId xmlns:a16="http://schemas.microsoft.com/office/drawing/2014/main" val="847522477"/>
                    </a:ext>
                  </a:extLst>
                </a:gridCol>
                <a:gridCol w="1402640">
                  <a:extLst>
                    <a:ext uri="{9D8B030D-6E8A-4147-A177-3AD203B41FA5}">
                      <a16:colId xmlns:a16="http://schemas.microsoft.com/office/drawing/2014/main" val="1525716011"/>
                    </a:ext>
                  </a:extLst>
                </a:gridCol>
              </a:tblGrid>
              <a:tr h="31990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Linear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804262"/>
                  </a:ext>
                </a:extLst>
              </a:tr>
              <a:tr h="3243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regParam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688005"/>
                  </a:ext>
                </a:extLst>
              </a:tr>
              <a:tr h="3243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elasticNetParam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3804"/>
                  </a:ext>
                </a:extLst>
              </a:tr>
              <a:tr h="3243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maxIter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50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95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2A6DD8-A16A-6247-9D09-0E1897EBA1FA}"/>
              </a:ext>
            </a:extLst>
          </p:cNvPr>
          <p:cNvSpPr/>
          <p:nvPr/>
        </p:nvSpPr>
        <p:spPr>
          <a:xfrm>
            <a:off x="7760368" y="204512"/>
            <a:ext cx="4005034" cy="454276"/>
          </a:xfrm>
          <a:prstGeom prst="roundRect">
            <a:avLst/>
          </a:prstGeom>
          <a:solidFill>
            <a:srgbClr val="F6C7FF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/>
                </a:solidFill>
                <a:latin typeface="Iowan Old Style Roman" panose="02040602040506020204" pitchFamily="18" charset="77"/>
              </a:rPr>
              <a:t>Recommend</a:t>
            </a:r>
            <a:r>
              <a:rPr lang="zh-CN" altLang="en-US" sz="1400" dirty="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Iowan Old Style Roman" panose="02040602040506020204" pitchFamily="18" charset="77"/>
              </a:rPr>
              <a:t>based</a:t>
            </a:r>
            <a:r>
              <a:rPr lang="zh-CN" altLang="en-US" sz="1400" dirty="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Iowan Old Style Roman" panose="02040602040506020204" pitchFamily="18" charset="77"/>
              </a:rPr>
              <a:t>on</a:t>
            </a:r>
            <a:r>
              <a:rPr lang="zh-CN" altLang="en-US" sz="1400" dirty="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Iowan Old Style Roman" panose="02040602040506020204" pitchFamily="18" charset="77"/>
              </a:rPr>
              <a:t>classification/Regression</a:t>
            </a:r>
            <a:endParaRPr lang="en-US" sz="1400" dirty="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DEA81-E124-C142-BE4A-49626BC9EEC3}"/>
              </a:ext>
            </a:extLst>
          </p:cNvPr>
          <p:cNvSpPr txBox="1"/>
          <p:nvPr/>
        </p:nvSpPr>
        <p:spPr>
          <a:xfrm>
            <a:off x="613611" y="1299411"/>
            <a:ext cx="115806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whole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r>
              <a:rPr lang="zh-CN" altLang="en-US" b="1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combineddf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(Decision</a:t>
            </a:r>
            <a:r>
              <a:rPr lang="zh-CN" altLang="en-US" dirty="0"/>
              <a:t> </a:t>
            </a:r>
            <a:r>
              <a:rPr lang="en-US" altLang="zh-CN" dirty="0"/>
              <a:t>Tree,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Regression)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 err="1"/>
              <a:t>dataframe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“multiple</a:t>
            </a:r>
            <a:r>
              <a:rPr lang="zh-CN" altLang="en-US" dirty="0"/>
              <a:t> </a:t>
            </a:r>
            <a:r>
              <a:rPr lang="en-US" altLang="zh-CN" dirty="0"/>
              <a:t>businesses”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“one</a:t>
            </a:r>
            <a:r>
              <a:rPr lang="zh-CN" altLang="en-US" dirty="0"/>
              <a:t> </a:t>
            </a:r>
            <a:r>
              <a:rPr lang="en-US" altLang="zh-CN" dirty="0"/>
              <a:t>user”</a:t>
            </a:r>
          </a:p>
          <a:p>
            <a:pPr marL="342900" indent="-342900">
              <a:buAutoNum type="arabicPeriod" startAt="2"/>
            </a:pPr>
            <a:endParaRPr 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Transform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new</a:t>
            </a:r>
            <a:r>
              <a:rPr lang="zh-CN" altLang="en-US" b="1" dirty="0"/>
              <a:t> </a:t>
            </a:r>
            <a:r>
              <a:rPr lang="en-US" altLang="zh-CN" b="1" dirty="0"/>
              <a:t>feature</a:t>
            </a:r>
            <a:r>
              <a:rPr lang="zh-CN" altLang="en-US" b="1" dirty="0"/>
              <a:t> </a:t>
            </a:r>
            <a:r>
              <a:rPr lang="en-US" altLang="zh-CN" b="1" dirty="0" err="1"/>
              <a:t>dataframe</a:t>
            </a:r>
            <a:endParaRPr lang="en-US" altLang="zh-CN" b="1" dirty="0"/>
          </a:p>
          <a:p>
            <a:endParaRPr 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r>
              <a:rPr lang="zh-CN" altLang="en-US" dirty="0"/>
              <a:t> </a:t>
            </a:r>
            <a:r>
              <a:rPr lang="en-US" altLang="zh-CN" dirty="0"/>
              <a:t>recommend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u="sng" dirty="0"/>
              <a:t>in</a:t>
            </a:r>
            <a:r>
              <a:rPr lang="zh-CN" altLang="en-US" u="sng" dirty="0"/>
              <a:t> </a:t>
            </a:r>
            <a:r>
              <a:rPr lang="en-US" altLang="zh-CN" u="sng" dirty="0"/>
              <a:t>category</a:t>
            </a:r>
            <a:r>
              <a:rPr lang="zh-CN" altLang="en-US" u="sng" dirty="0"/>
              <a:t> </a:t>
            </a:r>
            <a:r>
              <a:rPr lang="en-US" altLang="zh-CN" u="sng" dirty="0"/>
              <a:t>“5”</a:t>
            </a:r>
            <a:r>
              <a:rPr lang="zh-CN" altLang="en-US" u="sng" dirty="0"/>
              <a:t> </a:t>
            </a:r>
            <a:r>
              <a:rPr lang="en-US" altLang="zh-CN" u="sng" dirty="0"/>
              <a:t>and</a:t>
            </a:r>
            <a:r>
              <a:rPr lang="zh-CN" altLang="en-US" u="sng" dirty="0"/>
              <a:t> </a:t>
            </a:r>
            <a:r>
              <a:rPr lang="en-US" altLang="zh-CN" u="sng" dirty="0"/>
              <a:t>order</a:t>
            </a:r>
            <a:r>
              <a:rPr lang="zh-CN" altLang="en-US" u="sng" dirty="0"/>
              <a:t> </a:t>
            </a:r>
            <a:r>
              <a:rPr lang="en-US" altLang="zh-CN" u="sng" dirty="0"/>
              <a:t>by</a:t>
            </a:r>
            <a:r>
              <a:rPr lang="zh-CN" altLang="en-US" u="sng" dirty="0"/>
              <a:t> </a:t>
            </a:r>
            <a:r>
              <a:rPr lang="en-US" altLang="zh-CN" u="sng" dirty="0" err="1"/>
              <a:t>business_average_star</a:t>
            </a:r>
            <a:endParaRPr lang="en-US" altLang="zh-CN" u="sng" dirty="0"/>
          </a:p>
          <a:p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r>
              <a:rPr lang="zh-CN" altLang="en-US" dirty="0"/>
              <a:t> </a:t>
            </a:r>
            <a:r>
              <a:rPr lang="en-US" altLang="zh-CN" dirty="0"/>
              <a:t>recommend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u="sng" dirty="0"/>
              <a:t>ordered</a:t>
            </a:r>
            <a:r>
              <a:rPr lang="zh-CN" altLang="en-US" u="sng" dirty="0"/>
              <a:t> </a:t>
            </a:r>
            <a:r>
              <a:rPr lang="en-US" altLang="zh-CN" u="sng" dirty="0"/>
              <a:t>first</a:t>
            </a:r>
            <a:r>
              <a:rPr lang="zh-CN" altLang="en-US" u="sng" dirty="0"/>
              <a:t> </a:t>
            </a:r>
            <a:r>
              <a:rPr lang="en-US" altLang="zh-CN" u="sng" dirty="0"/>
              <a:t>by</a:t>
            </a:r>
            <a:r>
              <a:rPr lang="zh-CN" altLang="en-US" u="sng" dirty="0"/>
              <a:t> </a:t>
            </a:r>
            <a:r>
              <a:rPr lang="en-US" altLang="zh-CN" u="sng" dirty="0"/>
              <a:t>predicted</a:t>
            </a:r>
            <a:r>
              <a:rPr lang="zh-CN" altLang="en-US" u="sng" dirty="0"/>
              <a:t> </a:t>
            </a:r>
            <a:r>
              <a:rPr lang="en-US" altLang="zh-CN" u="sng" dirty="0" err="1"/>
              <a:t>review_star</a:t>
            </a:r>
            <a:r>
              <a:rPr lang="zh-CN" altLang="en-US" u="sng" dirty="0"/>
              <a:t> </a:t>
            </a:r>
            <a:r>
              <a:rPr lang="en-US" altLang="zh-CN" u="sng" dirty="0"/>
              <a:t>then</a:t>
            </a:r>
            <a:r>
              <a:rPr lang="zh-CN" altLang="en-US" u="sng" dirty="0"/>
              <a:t> </a:t>
            </a:r>
            <a:r>
              <a:rPr lang="en-US" altLang="zh-CN" u="sng" dirty="0"/>
              <a:t>by</a:t>
            </a:r>
            <a:r>
              <a:rPr lang="zh-CN" altLang="en-US" u="sng" dirty="0"/>
              <a:t> </a:t>
            </a:r>
            <a:r>
              <a:rPr lang="en-US" altLang="zh-CN" u="sng" dirty="0" err="1"/>
              <a:t>business_average_star</a:t>
            </a:r>
            <a:endParaRPr lang="en-US" u="sn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81AC29-9425-AC44-950A-20D5476E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48" y="431529"/>
            <a:ext cx="5852225" cy="714119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Iowan Old Style Roman" panose="02040602040506020204" pitchFamily="18" charset="77"/>
              </a:rPr>
              <a:t>Recommend</a:t>
            </a:r>
            <a:r>
              <a:rPr lang="zh-CN" altLang="en-US" sz="3600" dirty="0">
                <a:latin typeface="Iowan Old Style Roman" panose="02040602040506020204" pitchFamily="18" charset="77"/>
              </a:rPr>
              <a:t> </a:t>
            </a:r>
            <a:r>
              <a:rPr lang="en-US" altLang="zh-CN" sz="3600" dirty="0">
                <a:latin typeface="Iowan Old Style Roman" panose="02040602040506020204" pitchFamily="18" charset="77"/>
              </a:rPr>
              <a:t>to</a:t>
            </a:r>
            <a:r>
              <a:rPr lang="zh-CN" altLang="en-US" sz="3600" dirty="0">
                <a:latin typeface="Iowan Old Style Roman" panose="02040602040506020204" pitchFamily="18" charset="77"/>
              </a:rPr>
              <a:t> </a:t>
            </a:r>
            <a:r>
              <a:rPr lang="en-US" altLang="zh-CN" sz="3600" dirty="0">
                <a:latin typeface="Iowan Old Style Roman" panose="02040602040506020204" pitchFamily="18" charset="77"/>
              </a:rPr>
              <a:t>specific</a:t>
            </a:r>
            <a:r>
              <a:rPr lang="zh-CN" altLang="en-US" sz="3600" dirty="0">
                <a:latin typeface="Iowan Old Style Roman" panose="02040602040506020204" pitchFamily="18" charset="77"/>
              </a:rPr>
              <a:t> </a:t>
            </a:r>
            <a:r>
              <a:rPr lang="en-US" altLang="zh-CN" sz="3600" dirty="0">
                <a:latin typeface="Iowan Old Style Roman" panose="02040602040506020204" pitchFamily="18" charset="77"/>
              </a:rPr>
              <a:t>user</a:t>
            </a:r>
            <a:endParaRPr lang="en-US" sz="3600" dirty="0">
              <a:latin typeface="Iowan Old Style Roman" panose="02040602040506020204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95F01-D3C1-A14D-8BA3-EEB1EA682B86}"/>
              </a:ext>
            </a:extLst>
          </p:cNvPr>
          <p:cNvSpPr txBox="1"/>
          <p:nvPr/>
        </p:nvSpPr>
        <p:spPr>
          <a:xfrm>
            <a:off x="613611" y="4038497"/>
            <a:ext cx="621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“0y8ORuC2X1i1UF6SG1hlkQ”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example: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F3D25-2D9E-9D44-AB1D-373805D14075}"/>
              </a:ext>
            </a:extLst>
          </p:cNvPr>
          <p:cNvSpPr txBox="1"/>
          <p:nvPr/>
        </p:nvSpPr>
        <p:spPr>
          <a:xfrm>
            <a:off x="529390" y="5189257"/>
            <a:ext cx="274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classification: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C4AB5-05B8-E241-94B0-7848E1864653}"/>
              </a:ext>
            </a:extLst>
          </p:cNvPr>
          <p:cNvSpPr txBox="1"/>
          <p:nvPr/>
        </p:nvSpPr>
        <p:spPr>
          <a:xfrm>
            <a:off x="6000878" y="5189257"/>
            <a:ext cx="252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regression:</a:t>
            </a: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D5ACE03-93C7-274D-97EA-30DF5311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940" y="4364602"/>
            <a:ext cx="1974865" cy="238797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878FC20-6744-3144-94DB-2FCC4B601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627" y="4364601"/>
            <a:ext cx="1983578" cy="241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32395D3-C535-F647-91D7-40DE4D9B24AC}"/>
              </a:ext>
            </a:extLst>
          </p:cNvPr>
          <p:cNvSpPr/>
          <p:nvPr/>
        </p:nvSpPr>
        <p:spPr>
          <a:xfrm>
            <a:off x="835651" y="1980234"/>
            <a:ext cx="4398957" cy="481220"/>
          </a:xfrm>
          <a:prstGeom prst="roundRect">
            <a:avLst/>
          </a:prstGeom>
          <a:solidFill>
            <a:schemeClr val="accent2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 dirty="0">
                <a:solidFill>
                  <a:schemeClr val="tx1"/>
                </a:solidFill>
                <a:latin typeface="Iowan Old Style Roman" panose="02040602040506020204" pitchFamily="18" charset="77"/>
              </a:rPr>
              <a:t>2.</a:t>
            </a:r>
            <a:r>
              <a:rPr lang="zh-CN" altLang="en-US" sz="2400" dirty="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Iowan Old Style Roman" panose="02040602040506020204" pitchFamily="18" charset="77"/>
              </a:rPr>
              <a:t> Exploratory Data Analysis</a:t>
            </a:r>
            <a:endParaRPr lang="en-US" altLang="zh-CN" sz="2400" dirty="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85AC745-2900-E94F-AA54-10ACC1DC3331}"/>
              </a:ext>
            </a:extLst>
          </p:cNvPr>
          <p:cNvSpPr/>
          <p:nvPr/>
        </p:nvSpPr>
        <p:spPr>
          <a:xfrm>
            <a:off x="822784" y="2641756"/>
            <a:ext cx="8679025" cy="469207"/>
          </a:xfrm>
          <a:prstGeom prst="roundRect">
            <a:avLst/>
          </a:prstGeom>
          <a:solidFill>
            <a:schemeClr val="accent4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3.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Classification. </a:t>
            </a:r>
            <a:r>
              <a:rPr lang="en-US" altLang="zh-CN">
                <a:solidFill>
                  <a:schemeClr val="tx1"/>
                </a:solidFill>
                <a:latin typeface="Iowan Old Style Roman" panose="02040602040506020204" pitchFamily="18" charset="77"/>
              </a:rPr>
              <a:t>(1) Logistic regression (2) Decision tree (3) Random forest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1466BE-6F0A-D94E-B917-414C1470271D}"/>
              </a:ext>
            </a:extLst>
          </p:cNvPr>
          <p:cNvSpPr/>
          <p:nvPr/>
        </p:nvSpPr>
        <p:spPr>
          <a:xfrm>
            <a:off x="835651" y="3320692"/>
            <a:ext cx="6134991" cy="454276"/>
          </a:xfrm>
          <a:prstGeom prst="roundRect">
            <a:avLst/>
          </a:prstGeom>
          <a:solidFill>
            <a:schemeClr val="accent6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4.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R</a:t>
            </a:r>
            <a:r>
              <a:rPr 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egression </a:t>
            </a:r>
            <a:r>
              <a:rPr lang="en-US" sz="1600">
                <a:solidFill>
                  <a:schemeClr val="tx1"/>
                </a:solidFill>
                <a:latin typeface="Iowan Old Style Roman" panose="02040602040506020204" pitchFamily="18" charset="77"/>
              </a:rPr>
              <a:t>(1) </a:t>
            </a: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Linear regression (2) Decision Tree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8DF687-CCC6-654F-8717-23866F623A69}"/>
              </a:ext>
            </a:extLst>
          </p:cNvPr>
          <p:cNvSpPr/>
          <p:nvPr/>
        </p:nvSpPr>
        <p:spPr>
          <a:xfrm>
            <a:off x="835653" y="3944550"/>
            <a:ext cx="2331616" cy="432571"/>
          </a:xfrm>
          <a:prstGeom prst="roundRect">
            <a:avLst/>
          </a:prstGeom>
          <a:solidFill>
            <a:schemeClr val="accent5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5.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PySpark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ALS</a:t>
            </a:r>
            <a:endParaRPr lang="en-US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ACF084-8FD5-FF48-A40F-CE651CAC204B}"/>
              </a:ext>
            </a:extLst>
          </p:cNvPr>
          <p:cNvSpPr/>
          <p:nvPr/>
        </p:nvSpPr>
        <p:spPr>
          <a:xfrm>
            <a:off x="835653" y="4545538"/>
            <a:ext cx="2331615" cy="493459"/>
          </a:xfrm>
          <a:prstGeom prst="roundRect">
            <a:avLst/>
          </a:prstGeom>
          <a:solidFill>
            <a:srgbClr val="7030A0">
              <a:alpha val="4082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6.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Conclusion</a:t>
            </a:r>
            <a:endParaRPr lang="en-US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2C2569B-74F3-AC4C-89C8-2BBDFEF6DB2F}"/>
              </a:ext>
            </a:extLst>
          </p:cNvPr>
          <p:cNvSpPr/>
          <p:nvPr/>
        </p:nvSpPr>
        <p:spPr>
          <a:xfrm>
            <a:off x="835653" y="1416052"/>
            <a:ext cx="3299025" cy="461665"/>
          </a:xfrm>
          <a:prstGeom prst="roundRect">
            <a:avLst/>
          </a:prstGeom>
          <a:solidFill>
            <a:srgbClr val="FF0000">
              <a:alpha val="4082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1.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 Problem Overview</a:t>
            </a:r>
            <a:endParaRPr lang="en-US" altLang="zh-CN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D984E-770D-7B44-8417-E3AFD2C3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53" y="342464"/>
            <a:ext cx="2331617" cy="743790"/>
          </a:xfrm>
        </p:spPr>
        <p:txBody>
          <a:bodyPr/>
          <a:lstStyle/>
          <a:p>
            <a:r>
              <a:rPr lang="en-US" altLang="zh-CN" b="1">
                <a:latin typeface="IOWAN OLD STYLE ROMAN" panose="02040602040506020204" pitchFamily="18" charset="77"/>
              </a:rPr>
              <a:t>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39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1E116F-E2AE-4940-9167-A5B6AB61BBD1}"/>
              </a:ext>
            </a:extLst>
          </p:cNvPr>
          <p:cNvSpPr/>
          <p:nvPr/>
        </p:nvSpPr>
        <p:spPr>
          <a:xfrm>
            <a:off x="9899443" y="238824"/>
            <a:ext cx="2019841" cy="432571"/>
          </a:xfrm>
          <a:prstGeom prst="roundRect">
            <a:avLst/>
          </a:prstGeom>
          <a:solidFill>
            <a:schemeClr val="accent5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PySpark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ALS</a:t>
            </a:r>
            <a:endParaRPr lang="en-US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0590DE-98FB-E040-A3F9-F97A01F1483C}"/>
              </a:ext>
            </a:extLst>
          </p:cNvPr>
          <p:cNvSpPr/>
          <p:nvPr/>
        </p:nvSpPr>
        <p:spPr>
          <a:xfrm>
            <a:off x="523709" y="1492683"/>
            <a:ext cx="2866614" cy="619749"/>
          </a:xfrm>
          <a:prstGeom prst="roundRect">
            <a:avLst/>
          </a:prstGeom>
          <a:solidFill>
            <a:srgbClr val="C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OWAN OLD STYLE ROMAN" panose="02040602040506020204" pitchFamily="18" charset="77"/>
              </a:rPr>
              <a:t>Collaborative Filtering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CBA9BF-195C-BE41-B0C7-88978BF2C96E}"/>
              </a:ext>
            </a:extLst>
          </p:cNvPr>
          <p:cNvSpPr/>
          <p:nvPr/>
        </p:nvSpPr>
        <p:spPr>
          <a:xfrm>
            <a:off x="4292215" y="1492683"/>
            <a:ext cx="1803784" cy="619749"/>
          </a:xfrm>
          <a:prstGeom prst="round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OWAN OLD STYLE ROMAN" panose="02040602040506020204" pitchFamily="18" charset="77"/>
              </a:rPr>
              <a:t>Model Based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FA40E-E84B-234B-80F9-95FB873112EE}"/>
              </a:ext>
            </a:extLst>
          </p:cNvPr>
          <p:cNvSpPr/>
          <p:nvPr/>
        </p:nvSpPr>
        <p:spPr>
          <a:xfrm>
            <a:off x="6867741" y="1492683"/>
            <a:ext cx="2880083" cy="619749"/>
          </a:xfrm>
          <a:prstGeom prst="roundRect">
            <a:avLst/>
          </a:prstGeom>
          <a:solidFill>
            <a:schemeClr val="accent4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IOWAN OLD STYLE ROMAN" panose="02040602040506020204" pitchFamily="18" charset="77"/>
              </a:rPr>
              <a:t>Matrix Factorization: 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55F89E-154D-E645-88F9-CEB96AE246D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390323" y="1802558"/>
            <a:ext cx="9018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E45D4D-E3C4-EE4C-98A0-F89059604B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95999" y="1802558"/>
            <a:ext cx="7717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able&#10;&#10;Description automatically generated with medium confidence">
            <a:extLst>
              <a:ext uri="{FF2B5EF4-FFF2-40B4-BE49-F238E27FC236}">
                <a16:creationId xmlns:a16="http://schemas.microsoft.com/office/drawing/2014/main" id="{C499AE74-8F99-3E4A-91FE-8C1F64045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11" y="2732548"/>
            <a:ext cx="3614635" cy="25192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248C62-FCBF-844E-B082-BD6CDA9BB602}"/>
              </a:ext>
            </a:extLst>
          </p:cNvPr>
          <p:cNvSpPr/>
          <p:nvPr/>
        </p:nvSpPr>
        <p:spPr>
          <a:xfrm>
            <a:off x="3194949" y="5420720"/>
            <a:ext cx="21945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highlight>
                  <a:srgbClr val="FFFF00"/>
                </a:highlight>
                <a:latin typeface="IOWAN OLD STYLE ROMAN" panose="02040602040506020204" pitchFamily="18" charset="77"/>
              </a:rPr>
              <a:t>Predicted</a:t>
            </a:r>
            <a:r>
              <a:rPr lang="zh-CN" altLang="en-US" sz="2000" b="1">
                <a:solidFill>
                  <a:srgbClr val="FF0000"/>
                </a:solidFill>
                <a:highlight>
                  <a:srgbClr val="FFFF00"/>
                </a:highlight>
                <a:latin typeface="IOWAN OLD STYLE ROMAN" panose="02040602040506020204" pitchFamily="18" charset="77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highlight>
                  <a:srgbClr val="FFFF00"/>
                </a:highlight>
                <a:latin typeface="IOWAN OLD STYLE ROMAN" panose="02040602040506020204" pitchFamily="18" charset="77"/>
              </a:rPr>
              <a:t>Value</a:t>
            </a:r>
            <a:endParaRPr lang="en-US" sz="20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6" name="Picture 15" descr="A picture containing crossword puzzle, telephone, clipart, cellphone&#10;&#10;Description automatically generated">
            <a:extLst>
              <a:ext uri="{FF2B5EF4-FFF2-40B4-BE49-F238E27FC236}">
                <a16:creationId xmlns:a16="http://schemas.microsoft.com/office/drawing/2014/main" id="{D229A0C4-E0C4-8F48-A480-94E4ECE65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25" y="2772993"/>
            <a:ext cx="5270500" cy="2438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74A5E4F-9A50-5F49-8CC5-4D397F8B9E7D}"/>
              </a:ext>
            </a:extLst>
          </p:cNvPr>
          <p:cNvSpPr/>
          <p:nvPr/>
        </p:nvSpPr>
        <p:spPr>
          <a:xfrm>
            <a:off x="523709" y="512901"/>
            <a:ext cx="7228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u="sng">
                <a:latin typeface="Iowan Old Style Roman" panose="02040602040506020204" pitchFamily="18" charset="77"/>
              </a:rPr>
              <a:t>Alternating</a:t>
            </a:r>
            <a:r>
              <a:rPr lang="zh-CN" altLang="en-US" sz="2800" u="sng">
                <a:latin typeface="Iowan Old Style Roman" panose="02040602040506020204" pitchFamily="18" charset="77"/>
              </a:rPr>
              <a:t> </a:t>
            </a:r>
            <a:r>
              <a:rPr lang="en-US" altLang="zh-CN" sz="2800" u="sng">
                <a:latin typeface="Iowan Old Style Roman" panose="02040602040506020204" pitchFamily="18" charset="77"/>
              </a:rPr>
              <a:t>Least</a:t>
            </a:r>
            <a:r>
              <a:rPr lang="zh-CN" altLang="en-US" sz="2800" u="sng">
                <a:latin typeface="Iowan Old Style Roman" panose="02040602040506020204" pitchFamily="18" charset="77"/>
              </a:rPr>
              <a:t> </a:t>
            </a:r>
            <a:r>
              <a:rPr lang="en-US" altLang="zh-CN" sz="2800" u="sng">
                <a:latin typeface="Iowan Old Style Roman" panose="02040602040506020204" pitchFamily="18" charset="77"/>
              </a:rPr>
              <a:t>Squares</a:t>
            </a:r>
            <a:r>
              <a:rPr lang="zh-CN" altLang="en-US" sz="2800" u="sng">
                <a:latin typeface="Iowan Old Style Roman" panose="02040602040506020204" pitchFamily="18" charset="77"/>
              </a:rPr>
              <a:t> </a:t>
            </a:r>
            <a:r>
              <a:rPr lang="en-US" altLang="zh-CN" sz="2800" u="sng">
                <a:latin typeface="Iowan Old Style Roman" panose="02040602040506020204" pitchFamily="18" charset="77"/>
              </a:rPr>
              <a:t>(ALS)</a:t>
            </a:r>
            <a:r>
              <a:rPr lang="en-US" sz="2800" u="sng">
                <a:latin typeface="Iowan Old Style Roman" panose="02040602040506020204" pitchFamily="18" charset="77"/>
              </a:rPr>
              <a:t> algorithm: </a:t>
            </a:r>
          </a:p>
        </p:txBody>
      </p:sp>
    </p:spTree>
    <p:extLst>
      <p:ext uri="{BB962C8B-B14F-4D97-AF65-F5344CB8AC3E}">
        <p14:creationId xmlns:p14="http://schemas.microsoft.com/office/powerpoint/2010/main" val="1344855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1E116F-E2AE-4940-9167-A5B6AB61BBD1}"/>
              </a:ext>
            </a:extLst>
          </p:cNvPr>
          <p:cNvSpPr/>
          <p:nvPr/>
        </p:nvSpPr>
        <p:spPr>
          <a:xfrm>
            <a:off x="9899443" y="238824"/>
            <a:ext cx="2019841" cy="432571"/>
          </a:xfrm>
          <a:prstGeom prst="roundRect">
            <a:avLst/>
          </a:prstGeom>
          <a:solidFill>
            <a:schemeClr val="accent5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PySpark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ALS</a:t>
            </a:r>
            <a:endParaRPr lang="en-US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4A5E4F-9A50-5F49-8CC5-4D397F8B9E7D}"/>
              </a:ext>
            </a:extLst>
          </p:cNvPr>
          <p:cNvSpPr/>
          <p:nvPr/>
        </p:nvSpPr>
        <p:spPr>
          <a:xfrm>
            <a:off x="523709" y="512901"/>
            <a:ext cx="7228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u="sng">
                <a:latin typeface="Iowan Old Style Roman" panose="02040602040506020204" pitchFamily="18" charset="77"/>
              </a:rPr>
              <a:t>Alternating</a:t>
            </a:r>
            <a:r>
              <a:rPr lang="zh-CN" altLang="en-US" sz="2800" u="sng">
                <a:latin typeface="Iowan Old Style Roman" panose="02040602040506020204" pitchFamily="18" charset="77"/>
              </a:rPr>
              <a:t> </a:t>
            </a:r>
            <a:r>
              <a:rPr lang="en-US" altLang="zh-CN" sz="2800" u="sng">
                <a:latin typeface="Iowan Old Style Roman" panose="02040602040506020204" pitchFamily="18" charset="77"/>
              </a:rPr>
              <a:t>Least</a:t>
            </a:r>
            <a:r>
              <a:rPr lang="zh-CN" altLang="en-US" sz="2800" u="sng">
                <a:latin typeface="Iowan Old Style Roman" panose="02040602040506020204" pitchFamily="18" charset="77"/>
              </a:rPr>
              <a:t> </a:t>
            </a:r>
            <a:r>
              <a:rPr lang="en-US" altLang="zh-CN" sz="2800" u="sng">
                <a:latin typeface="Iowan Old Style Roman" panose="02040602040506020204" pitchFamily="18" charset="77"/>
              </a:rPr>
              <a:t>Squares</a:t>
            </a:r>
            <a:r>
              <a:rPr lang="zh-CN" altLang="en-US" sz="2800" u="sng">
                <a:latin typeface="Iowan Old Style Roman" panose="02040602040506020204" pitchFamily="18" charset="77"/>
              </a:rPr>
              <a:t> </a:t>
            </a:r>
            <a:r>
              <a:rPr lang="en-US" altLang="zh-CN" sz="2800" u="sng">
                <a:latin typeface="Iowan Old Style Roman" panose="02040602040506020204" pitchFamily="18" charset="77"/>
              </a:rPr>
              <a:t>(ALS)</a:t>
            </a:r>
            <a:r>
              <a:rPr lang="en-US" sz="2800" u="sng">
                <a:latin typeface="Iowan Old Style Roman" panose="02040602040506020204" pitchFamily="18" charset="77"/>
              </a:rPr>
              <a:t> algorithm: </a:t>
            </a: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7B3B293-E160-6949-9CF8-34470E96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47" y="1371061"/>
            <a:ext cx="5709553" cy="2017834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88702940-CF37-4346-937C-C8A7326A4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95" y="3484867"/>
            <a:ext cx="5412705" cy="17162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20D381-4C32-8040-A2D6-62467283C564}"/>
              </a:ext>
            </a:extLst>
          </p:cNvPr>
          <p:cNvSpPr/>
          <p:nvPr/>
        </p:nvSpPr>
        <p:spPr>
          <a:xfrm>
            <a:off x="2037481" y="5297063"/>
            <a:ext cx="2407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  <a:latin typeface="IOWAN OLD STYLE ROMAN" panose="02040602040506020204" pitchFamily="18" charset="77"/>
              </a:rPr>
              <a:t>Minimize the Error!</a:t>
            </a:r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385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88998A-7828-7043-9EC9-6AF9F5E80C49}"/>
              </a:ext>
            </a:extLst>
          </p:cNvPr>
          <p:cNvSpPr/>
          <p:nvPr/>
        </p:nvSpPr>
        <p:spPr>
          <a:xfrm>
            <a:off x="501532" y="517175"/>
            <a:ext cx="58929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>
                <a:latin typeface="Iowan Old Style Roman" panose="02040602040506020204" pitchFamily="18" charset="77"/>
              </a:rPr>
              <a:t>PySpark ALS for Recommendation: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7A2A1D-1904-F04F-879B-25F9018D2251}"/>
              </a:ext>
            </a:extLst>
          </p:cNvPr>
          <p:cNvSpPr/>
          <p:nvPr/>
        </p:nvSpPr>
        <p:spPr>
          <a:xfrm>
            <a:off x="9899443" y="238824"/>
            <a:ext cx="2019841" cy="432571"/>
          </a:xfrm>
          <a:prstGeom prst="roundRect">
            <a:avLst/>
          </a:prstGeom>
          <a:solidFill>
            <a:schemeClr val="accent5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PySpark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ALS</a:t>
            </a:r>
            <a:endParaRPr lang="en-US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2B00E-9111-5244-B33E-AB0F908BD266}"/>
              </a:ext>
            </a:extLst>
          </p:cNvPr>
          <p:cNvSpPr/>
          <p:nvPr/>
        </p:nvSpPr>
        <p:spPr>
          <a:xfrm>
            <a:off x="501532" y="1536174"/>
            <a:ext cx="112476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7030A0"/>
                </a:solidFill>
                <a:latin typeface="Iowan Old Style Roman" panose="02040602040506020204" pitchFamily="18" charset="77"/>
              </a:rPr>
              <a:t>What is an </a:t>
            </a:r>
            <a:r>
              <a:rPr 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implicit</a:t>
            </a:r>
            <a:r>
              <a:rPr lang="en-US" sz="2400" b="1">
                <a:solidFill>
                  <a:srgbClr val="7030A0"/>
                </a:solidFill>
                <a:latin typeface="Iowan Old Style Roman" panose="02040602040506020204" pitchFamily="18" charset="77"/>
              </a:rPr>
              <a:t> problem?</a:t>
            </a:r>
          </a:p>
          <a:p>
            <a:r>
              <a:rPr lang="en-US" sz="2400" b="1">
                <a:solidFill>
                  <a:srgbClr val="00B050"/>
                </a:solidFill>
                <a:latin typeface="Iowan Old Style Roman" panose="02040602040506020204" pitchFamily="18" charset="77"/>
              </a:rPr>
              <a:t>Examples:</a:t>
            </a:r>
          </a:p>
          <a:p>
            <a:r>
              <a:rPr lang="en-US" sz="2400">
                <a:latin typeface="Iowan Old Style Roman" panose="02040602040506020204" pitchFamily="18" charset="77"/>
              </a:rPr>
              <a:t>recommend music to listener, ALS model uses Playing times;</a:t>
            </a:r>
          </a:p>
          <a:p>
            <a:r>
              <a:rPr lang="en-US" sz="2400">
                <a:latin typeface="Iowan Old Style Roman" panose="02040602040506020204" pitchFamily="18" charset="77"/>
              </a:rPr>
              <a:t>recommend goods to user, ALS model uses Click times</a:t>
            </a:r>
          </a:p>
          <a:p>
            <a:endParaRPr lang="en-US" sz="2400">
              <a:latin typeface="Iowan Old Style Roman" panose="02040602040506020204" pitchFamily="18" charset="77"/>
            </a:endParaRPr>
          </a:p>
          <a:p>
            <a:r>
              <a:rPr lang="en-US" sz="2400" b="1">
                <a:solidFill>
                  <a:srgbClr val="C00000"/>
                </a:solidFill>
                <a:latin typeface="Iowan Old Style Roman" panose="02040602040506020204" pitchFamily="18" charset="77"/>
              </a:rPr>
              <a:t>No specific rating numbers</a:t>
            </a:r>
            <a:r>
              <a:rPr lang="en-US" sz="2400">
                <a:latin typeface="Iowan Old Style Roman" panose="02040602040506020204" pitchFamily="18" charset="77"/>
              </a:rPr>
              <a:t>/more difficult to work with</a:t>
            </a:r>
          </a:p>
          <a:p>
            <a:endParaRPr lang="en-US" sz="2400" b="1">
              <a:solidFill>
                <a:srgbClr val="7030A0"/>
              </a:solidFill>
              <a:latin typeface="Iowan Old Style Roman" panose="02040602040506020204" pitchFamily="18" charset="77"/>
            </a:endParaRPr>
          </a:p>
          <a:p>
            <a:r>
              <a:rPr lang="en-US" sz="2400" b="1">
                <a:solidFill>
                  <a:srgbClr val="7030A0"/>
                </a:solidFill>
                <a:latin typeface="Iowan Old Style Roman" panose="02040602040506020204" pitchFamily="18" charset="77"/>
              </a:rPr>
              <a:t>Our problem is </a:t>
            </a:r>
            <a:r>
              <a:rPr 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Explicit </a:t>
            </a:r>
            <a:r>
              <a:rPr lang="en-US" sz="2400" b="1">
                <a:solidFill>
                  <a:srgbClr val="7030A0"/>
                </a:solidFill>
                <a:latin typeface="Iowan Old Style Roman" panose="02040602040506020204" pitchFamily="18" charset="77"/>
              </a:rPr>
              <a:t>problem:</a:t>
            </a:r>
          </a:p>
          <a:p>
            <a:r>
              <a:rPr lang="en-US" sz="2400">
                <a:latin typeface="Iowan Old Style Roman" panose="02040602040506020204" pitchFamily="18" charset="77"/>
              </a:rPr>
              <a:t>Have </a:t>
            </a:r>
            <a:r>
              <a:rPr lang="en-US" sz="2400">
                <a:solidFill>
                  <a:srgbClr val="C00000"/>
                </a:solidFill>
                <a:latin typeface="Iowan Old Style Roman" panose="02040602040506020204" pitchFamily="18" charset="77"/>
              </a:rPr>
              <a:t>0-5 star-scale</a:t>
            </a:r>
          </a:p>
          <a:p>
            <a:r>
              <a:rPr lang="en-US" sz="2400">
                <a:latin typeface="Iowan Old Style Roman" panose="02040602040506020204" pitchFamily="18" charset="77"/>
              </a:rPr>
              <a:t>Easier to predict but put the responsibility of data collection on the user</a:t>
            </a:r>
            <a:endParaRPr lang="en-US" sz="2400">
              <a:solidFill>
                <a:srgbClr val="FF0000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97338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7A2A1D-1904-F04F-879B-25F9018D2251}"/>
              </a:ext>
            </a:extLst>
          </p:cNvPr>
          <p:cNvSpPr/>
          <p:nvPr/>
        </p:nvSpPr>
        <p:spPr>
          <a:xfrm>
            <a:off x="9899443" y="238824"/>
            <a:ext cx="2019841" cy="432571"/>
          </a:xfrm>
          <a:prstGeom prst="roundRect">
            <a:avLst/>
          </a:prstGeom>
          <a:solidFill>
            <a:schemeClr val="accent5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PySpark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ALS</a:t>
            </a:r>
            <a:endParaRPr lang="en-US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474E0-2827-7841-9848-D0E802B4EB59}"/>
              </a:ext>
            </a:extLst>
          </p:cNvPr>
          <p:cNvSpPr/>
          <p:nvPr/>
        </p:nvSpPr>
        <p:spPr>
          <a:xfrm>
            <a:off x="452015" y="455109"/>
            <a:ext cx="3223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Iowan Old Style Roman" panose="02040602040506020204" pitchFamily="18" charset="77"/>
              </a:rPr>
              <a:t>PySpark ALS Process: </a:t>
            </a:r>
            <a:endParaRPr lang="en-US" sz="2400" u="sn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0DC07-D5F3-544A-BDBC-94D794544FD1}"/>
              </a:ext>
            </a:extLst>
          </p:cNvPr>
          <p:cNvSpPr/>
          <p:nvPr/>
        </p:nvSpPr>
        <p:spPr>
          <a:xfrm>
            <a:off x="452014" y="892654"/>
            <a:ext cx="103704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Step1: </a:t>
            </a:r>
            <a:r>
              <a:rPr lang="zh-CN" alt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Select</a:t>
            </a:r>
            <a:r>
              <a:rPr lang="zh-CN" alt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sample</a:t>
            </a:r>
            <a:endParaRPr lang="en-US" sz="2400" b="1" i="1">
              <a:solidFill>
                <a:srgbClr val="7030A0"/>
              </a:solidFill>
              <a:latin typeface="Iowan Old Style Roman" panose="02040602040506020204" pitchFamily="18" charset="77"/>
            </a:endParaRPr>
          </a:p>
          <a:p>
            <a:r>
              <a:rPr lang="en-US" sz="2000">
                <a:latin typeface="Iowan Old Style Roman" panose="02040602040506020204" pitchFamily="18" charset="77"/>
              </a:rPr>
              <a:t>(1) Combine 3 data files to form business-user-star matrix  </a:t>
            </a:r>
          </a:p>
          <a:p>
            <a:r>
              <a:rPr lang="en-US" sz="2000">
                <a:latin typeface="Iowan Old Style Roman" panose="02040602040506020204" pitchFamily="18" charset="77"/>
              </a:rPr>
              <a:t>(2) Select down sample to reduce the sparsity</a:t>
            </a:r>
            <a:r>
              <a:rPr lang="zh-CN" altLang="en-US" sz="2000" b="1">
                <a:latin typeface="Iowan Old Style Roman" panose="02040602040506020204" pitchFamily="18" charset="77"/>
              </a:rPr>
              <a:t> </a:t>
            </a:r>
            <a:r>
              <a:rPr lang="en-US" altLang="zh-CN" sz="2000">
                <a:latin typeface="Iowan Old Style Roman" panose="02040602040506020204" pitchFamily="18" charset="77"/>
              </a:rPr>
              <a:t>of matrix to improve model performance </a:t>
            </a:r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D5903-6FA9-4D4F-BDB7-98F3E0DB995F}"/>
              </a:ext>
            </a:extLst>
          </p:cNvPr>
          <p:cNvSpPr/>
          <p:nvPr/>
        </p:nvSpPr>
        <p:spPr>
          <a:xfrm>
            <a:off x="620637" y="2142911"/>
            <a:ext cx="71829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rgbClr val="0070C0"/>
                </a:solidFill>
                <a:latin typeface="IOWAN OLD STYLE ROMAN" panose="02040602040506020204" pitchFamily="18" charset="77"/>
              </a:rPr>
              <a:t>The steps of down-sample: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rgbClr val="0070C0"/>
                </a:solidFill>
                <a:latin typeface="IOWAN OLD STYLE ROMAN" panose="02040602040506020204" pitchFamily="18" charset="77"/>
              </a:rPr>
              <a:t>choose the business which have reviews </a:t>
            </a:r>
            <a:r>
              <a:rPr lang="en-US" sz="2000" b="1" i="1">
                <a:solidFill>
                  <a:srgbClr val="FF0000"/>
                </a:solidFill>
                <a:latin typeface="IOWAN OLD STYLE ROMAN" panose="02040602040506020204" pitchFamily="18" charset="77"/>
              </a:rPr>
              <a:t>&gt; 30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rgbClr val="0070C0"/>
                </a:solidFill>
                <a:latin typeface="IOWAN OLD STYLE ROMAN" panose="02040602040506020204" pitchFamily="18" charset="77"/>
              </a:rPr>
              <a:t>choose the user whose giving reviews </a:t>
            </a:r>
            <a:r>
              <a:rPr lang="en-US" sz="2000" b="1" i="1">
                <a:solidFill>
                  <a:srgbClr val="FF0000"/>
                </a:solidFill>
                <a:latin typeface="IOWAN OLD STYLE ROMAN" panose="02040602040506020204" pitchFamily="18" charset="77"/>
              </a:rPr>
              <a:t>&gt; 10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rgbClr val="0070C0"/>
                </a:solidFill>
                <a:latin typeface="IOWAN OLD STYLE ROMAN" panose="02040602040506020204" pitchFamily="18" charset="77"/>
              </a:rPr>
              <a:t>choose the city which have the most reviews (</a:t>
            </a:r>
            <a:r>
              <a:rPr lang="en-US" sz="2000" b="1" i="1">
                <a:solidFill>
                  <a:srgbClr val="FF0000"/>
                </a:solidFill>
                <a:latin typeface="IOWAN OLD STYLE ROMAN" panose="02040602040506020204" pitchFamily="18" charset="77"/>
              </a:rPr>
              <a:t>Las Vegas</a:t>
            </a:r>
            <a:r>
              <a:rPr lang="en-US" sz="2000">
                <a:solidFill>
                  <a:srgbClr val="0070C0"/>
                </a:solidFill>
                <a:latin typeface="Iowan Old Style Roman" panose="02040602040506020204" pitchFamily="18" charset="77"/>
              </a:rPr>
              <a:t>)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8D9906-AD7C-EC4C-B0ED-D7864A2D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612" y="2027347"/>
            <a:ext cx="3438672" cy="13859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CBFC5B-9BA9-A845-BE6C-47A5E2F711B5}"/>
              </a:ext>
            </a:extLst>
          </p:cNvPr>
          <p:cNvSpPr/>
          <p:nvPr/>
        </p:nvSpPr>
        <p:spPr>
          <a:xfrm>
            <a:off x="452014" y="379147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>
                <a:latin typeface="Iowan Old Style Roman" panose="02040602040506020204" pitchFamily="18" charset="77"/>
              </a:rPr>
              <a:t>(3) Our input matrix’s Sparsity is </a:t>
            </a:r>
            <a:r>
              <a:rPr lang="en-US" sz="2000" b="1">
                <a:solidFill>
                  <a:srgbClr val="FF0000"/>
                </a:solidFill>
                <a:latin typeface="IOWAN OLD STYLE ROMAN" panose="02040602040506020204" pitchFamily="18" charset="77"/>
              </a:rPr>
              <a:t>99.96%</a:t>
            </a:r>
            <a:r>
              <a:rPr lang="en-US" sz="2000">
                <a:latin typeface="Iowan Old Style Roman" panose="02040602040506020204" pitchFamily="18" charset="77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29AB2A-0BEC-4A47-99B1-314F3F43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46" y="4351006"/>
            <a:ext cx="6096000" cy="7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0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7A2A1D-1904-F04F-879B-25F9018D2251}"/>
              </a:ext>
            </a:extLst>
          </p:cNvPr>
          <p:cNvSpPr/>
          <p:nvPr/>
        </p:nvSpPr>
        <p:spPr>
          <a:xfrm>
            <a:off x="9899443" y="238824"/>
            <a:ext cx="2019841" cy="432571"/>
          </a:xfrm>
          <a:prstGeom prst="roundRect">
            <a:avLst/>
          </a:prstGeom>
          <a:solidFill>
            <a:schemeClr val="accent5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PySpark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ALS</a:t>
            </a:r>
            <a:endParaRPr lang="en-US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474E0-2827-7841-9848-D0E802B4EB59}"/>
              </a:ext>
            </a:extLst>
          </p:cNvPr>
          <p:cNvSpPr/>
          <p:nvPr/>
        </p:nvSpPr>
        <p:spPr>
          <a:xfrm>
            <a:off x="452015" y="455109"/>
            <a:ext cx="3223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Iowan Old Style Roman" panose="02040602040506020204" pitchFamily="18" charset="77"/>
              </a:rPr>
              <a:t>PySpark ALS Process: </a:t>
            </a:r>
            <a:endParaRPr lang="en-US" sz="2400" u="sn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0DC07-D5F3-544A-BDBC-94D794544FD1}"/>
              </a:ext>
            </a:extLst>
          </p:cNvPr>
          <p:cNvSpPr/>
          <p:nvPr/>
        </p:nvSpPr>
        <p:spPr>
          <a:xfrm>
            <a:off x="452016" y="916774"/>
            <a:ext cx="41597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Step2:</a:t>
            </a:r>
            <a:r>
              <a:rPr lang="zh-CN" alt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Build</a:t>
            </a:r>
            <a:r>
              <a:rPr lang="zh-CN" alt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ALS</a:t>
            </a:r>
            <a:r>
              <a:rPr lang="zh-CN" alt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Model</a:t>
            </a:r>
            <a:r>
              <a:rPr 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 </a:t>
            </a:r>
          </a:p>
          <a:p>
            <a:r>
              <a:rPr lang="en-US" sz="2000">
                <a:latin typeface="Iowan Old Style Roman" panose="02040602040506020204" pitchFamily="18" charset="77"/>
              </a:rPr>
              <a:t>(1) Split train and test data: </a:t>
            </a:r>
            <a:r>
              <a:rPr lang="en-US" sz="2000" b="1">
                <a:solidFill>
                  <a:srgbClr val="FF0000"/>
                </a:solidFill>
                <a:latin typeface="Iowan Old Style Roman" panose="02040602040506020204" pitchFamily="18" charset="77"/>
              </a:rPr>
              <a:t>8:2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D5903-6FA9-4D4F-BDB7-98F3E0DB995F}"/>
              </a:ext>
            </a:extLst>
          </p:cNvPr>
          <p:cNvSpPr/>
          <p:nvPr/>
        </p:nvSpPr>
        <p:spPr>
          <a:xfrm>
            <a:off x="452015" y="2181352"/>
            <a:ext cx="112311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Iowan Old Style Roman" panose="02040602040506020204" pitchFamily="18" charset="77"/>
              </a:rPr>
              <a:t>(2) ALS model require the</a:t>
            </a:r>
            <a:r>
              <a:rPr lang="en-US" sz="2000" b="1">
                <a:solidFill>
                  <a:srgbClr val="FF0000"/>
                </a:solidFill>
                <a:latin typeface="Iowan Old Style Roman" panose="02040602040506020204" pitchFamily="18" charset="77"/>
              </a:rPr>
              <a:t> id </a:t>
            </a:r>
            <a:r>
              <a:rPr lang="en-US" sz="2000">
                <a:latin typeface="Iowan Old Style Roman" panose="02040602040506020204" pitchFamily="18" charset="77"/>
              </a:rPr>
              <a:t>to be </a:t>
            </a:r>
            <a:r>
              <a:rPr lang="en-US" sz="2000">
                <a:solidFill>
                  <a:srgbClr val="FF0000"/>
                </a:solidFill>
                <a:latin typeface="Iowan Old Style Roman" panose="02040602040506020204" pitchFamily="18" charset="77"/>
              </a:rPr>
              <a:t>integer</a:t>
            </a:r>
            <a:endParaRPr lang="en-US" sz="2000" i="1">
              <a:solidFill>
                <a:srgbClr val="0070C0"/>
              </a:solidFill>
              <a:latin typeface="IOWAN OLD STYLE ROMAN" panose="02040602040506020204" pitchFamily="18" charset="77"/>
            </a:endParaRPr>
          </a:p>
          <a:p>
            <a:r>
              <a:rPr lang="en-US" sz="2000" i="1">
                <a:solidFill>
                  <a:srgbClr val="0070C0"/>
                </a:solidFill>
                <a:latin typeface="IOWAN OLD STYLE ROMAN" panose="02040602040506020204" pitchFamily="18" charset="77"/>
              </a:rPr>
              <a:t>Use </a:t>
            </a:r>
            <a:r>
              <a:rPr lang="en-US" sz="2000" b="1" i="1">
                <a:solidFill>
                  <a:schemeClr val="accent2"/>
                </a:solidFill>
                <a:latin typeface="IOWAN OLD STYLE ROMAN" panose="02040602040506020204" pitchFamily="18" charset="77"/>
              </a:rPr>
              <a:t>window function </a:t>
            </a:r>
            <a:r>
              <a:rPr lang="en-US" sz="2000" i="1">
                <a:solidFill>
                  <a:srgbClr val="0070C0"/>
                </a:solidFill>
                <a:latin typeface="IOWAN OLD STYLE ROMAN" panose="02040602040506020204" pitchFamily="18" charset="77"/>
              </a:rPr>
              <a:t>to convert each business_id and user_id from </a:t>
            </a:r>
            <a:r>
              <a:rPr lang="en-US" sz="2000" b="1" i="1">
                <a:solidFill>
                  <a:schemeClr val="accent2"/>
                </a:solidFill>
                <a:latin typeface="IOWAN OLD STYLE ROMAN" panose="02040602040506020204" pitchFamily="18" charset="77"/>
              </a:rPr>
              <a:t>object to one unique integer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CBFC5B-9BA9-A845-BE6C-47A5E2F711B5}"/>
              </a:ext>
            </a:extLst>
          </p:cNvPr>
          <p:cNvSpPr/>
          <p:nvPr/>
        </p:nvSpPr>
        <p:spPr>
          <a:xfrm>
            <a:off x="452015" y="3217144"/>
            <a:ext cx="977866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Iowan Old Style Roman" panose="02040602040506020204" pitchFamily="18" charset="77"/>
              </a:rPr>
              <a:t>(3) ALS model’s Parameters:</a:t>
            </a:r>
          </a:p>
          <a:p>
            <a:r>
              <a:rPr lang="en-US" b="1" i="1">
                <a:solidFill>
                  <a:srgbClr val="0070C0"/>
                </a:solidFill>
                <a:latin typeface="IOWAN OLD STYLE ROMAN" panose="02040602040506020204" pitchFamily="18" charset="77"/>
                <a:ea typeface="STHeiti" panose="02010600040101010101" pitchFamily="2" charset="-122"/>
              </a:rPr>
              <a:t>implicitPrefs=False       </a:t>
            </a:r>
            <a:r>
              <a:rPr lang="en-US">
                <a:latin typeface="Iowan Old Style Roman" panose="02040602040506020204" pitchFamily="18" charset="77"/>
                <a:ea typeface="STHeiti" panose="02010600040101010101" pitchFamily="2" charset="-122"/>
              </a:rPr>
              <a:t>for explicit problem</a:t>
            </a:r>
          </a:p>
          <a:p>
            <a:r>
              <a:rPr lang="en-US" b="1" i="1">
                <a:solidFill>
                  <a:srgbClr val="0070C0"/>
                </a:solidFill>
                <a:latin typeface="IOWAN OLD STYLE ROMAN" panose="02040602040506020204" pitchFamily="18" charset="77"/>
              </a:rPr>
              <a:t>maxIter      </a:t>
            </a:r>
            <a:r>
              <a:rPr lang="en-US">
                <a:latin typeface="Iowan Old Style Roman" panose="02040602040506020204" pitchFamily="18" charset="77"/>
              </a:rPr>
              <a:t>times to alternate between U and P matrix to minimize the error </a:t>
            </a:r>
            <a:r>
              <a:rPr lang="en-US" b="1" i="1">
                <a:solidFill>
                  <a:srgbClr val="0070C0"/>
                </a:solidFill>
                <a:latin typeface="IOWAN OLD STYLE ROMAN" panose="02040602040506020204" pitchFamily="18" charset="77"/>
              </a:rPr>
              <a:t>                                                </a:t>
            </a:r>
          </a:p>
          <a:p>
            <a:r>
              <a:rPr lang="en-US" b="1" i="1">
                <a:solidFill>
                  <a:srgbClr val="0070C0"/>
                </a:solidFill>
                <a:latin typeface="IOWAN OLD STYLE ROMAN" panose="02040602040506020204" pitchFamily="18" charset="77"/>
              </a:rPr>
              <a:t>regParam    </a:t>
            </a:r>
            <a:r>
              <a:rPr lang="en-US">
                <a:latin typeface="Iowan Old Style Roman" panose="02040602040506020204" pitchFamily="18" charset="77"/>
              </a:rPr>
              <a:t>prevent ALS from overfitting to the data</a:t>
            </a:r>
          </a:p>
          <a:p>
            <a:r>
              <a:rPr lang="en-US" b="1" i="1">
                <a:solidFill>
                  <a:srgbClr val="0070C0"/>
                </a:solidFill>
                <a:latin typeface="IOWAN OLD STYLE ROMAN" panose="02040602040506020204" pitchFamily="18" charset="77"/>
              </a:rPr>
              <a:t>coldStartStrategy='drop’, nonnegative = True  </a:t>
            </a:r>
            <a:r>
              <a:rPr lang="en-US">
                <a:latin typeface="Iowan Old Style Roman" panose="02040602040506020204" pitchFamily="18" charset="77"/>
              </a:rPr>
              <a:t>avoid to return NAN and negative predictions</a:t>
            </a:r>
            <a:endParaRPr lang="en-US">
              <a:latin typeface="Iowan Old Style Roman" panose="02040602040506020204" pitchFamily="18" charset="77"/>
              <a:ea typeface="STHeiti" panose="02010600040101010101" pitchFamily="2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A651B-B0C2-2744-AEE5-6CA078965ACF}"/>
              </a:ext>
            </a:extLst>
          </p:cNvPr>
          <p:cNvSpPr/>
          <p:nvPr/>
        </p:nvSpPr>
        <p:spPr>
          <a:xfrm>
            <a:off x="452015" y="5143106"/>
            <a:ext cx="54407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Iowan Old Style Roman" panose="02040602040506020204" pitchFamily="18" charset="77"/>
              </a:rPr>
              <a:t>(4) Param_Grid &amp; Cross Validation</a:t>
            </a:r>
          </a:p>
          <a:p>
            <a:r>
              <a:rPr lang="en-US" sz="2000" i="1">
                <a:solidFill>
                  <a:srgbClr val="0070C0"/>
                </a:solidFill>
                <a:latin typeface="Iowan Old Style Roman" panose="02040602040506020204" pitchFamily="18" charset="77"/>
              </a:rPr>
              <a:t>Fine-tuning for the best performance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05A7396-75E2-4A47-9200-E1D7B3DB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39" y="5053156"/>
            <a:ext cx="5991899" cy="1718159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0BAAE59-73D5-2647-86CD-F5F24BC8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36" y="1546623"/>
            <a:ext cx="2406650" cy="91612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FB91939-4579-504A-BB2B-8063B4BE3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636" y="1418212"/>
            <a:ext cx="1534701" cy="10899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B3733A-6250-8340-A2B2-F81F4B022C2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904086" y="1963205"/>
            <a:ext cx="772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23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7A2A1D-1904-F04F-879B-25F9018D2251}"/>
              </a:ext>
            </a:extLst>
          </p:cNvPr>
          <p:cNvSpPr/>
          <p:nvPr/>
        </p:nvSpPr>
        <p:spPr>
          <a:xfrm>
            <a:off x="9899443" y="238824"/>
            <a:ext cx="2019841" cy="432571"/>
          </a:xfrm>
          <a:prstGeom prst="roundRect">
            <a:avLst/>
          </a:prstGeom>
          <a:solidFill>
            <a:schemeClr val="accent5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PySpark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ALS</a:t>
            </a:r>
            <a:endParaRPr lang="en-US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474E0-2827-7841-9848-D0E802B4EB59}"/>
              </a:ext>
            </a:extLst>
          </p:cNvPr>
          <p:cNvSpPr/>
          <p:nvPr/>
        </p:nvSpPr>
        <p:spPr>
          <a:xfrm>
            <a:off x="452015" y="455109"/>
            <a:ext cx="3223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Iowan Old Style Roman" panose="02040602040506020204" pitchFamily="18" charset="77"/>
              </a:rPr>
              <a:t>PySpark ALS Process: </a:t>
            </a:r>
            <a:endParaRPr lang="en-US" sz="2400" u="sn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0DC07-D5F3-544A-BDBC-94D794544FD1}"/>
              </a:ext>
            </a:extLst>
          </p:cNvPr>
          <p:cNvSpPr/>
          <p:nvPr/>
        </p:nvSpPr>
        <p:spPr>
          <a:xfrm>
            <a:off x="452015" y="916774"/>
            <a:ext cx="114199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Step</a:t>
            </a:r>
            <a:r>
              <a:rPr lang="en-US" altLang="zh-CN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3</a:t>
            </a:r>
            <a:r>
              <a:rPr 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: </a:t>
            </a:r>
            <a:r>
              <a:rPr lang="en-US" altLang="zh-CN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Give</a:t>
            </a:r>
            <a:r>
              <a:rPr lang="zh-CN" alt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recommendations</a:t>
            </a:r>
            <a:endParaRPr lang="en-US" sz="2400" b="1" i="1">
              <a:solidFill>
                <a:srgbClr val="7030A0"/>
              </a:solidFill>
              <a:latin typeface="Iowan Old Style Roman" panose="02040602040506020204" pitchFamily="18" charset="77"/>
            </a:endParaRPr>
          </a:p>
          <a:p>
            <a:pPr marL="457200" indent="-457200">
              <a:buFontTx/>
              <a:buAutoNum type="arabicParenBoth"/>
            </a:pPr>
            <a:r>
              <a:rPr lang="en-US" sz="2000">
                <a:latin typeface="Iowan Old Style Roman" panose="02040602040506020204" pitchFamily="18" charset="77"/>
              </a:rPr>
              <a:t>Apply</a:t>
            </a:r>
            <a:r>
              <a:rPr lang="zh-CN" altLang="en-US" sz="2000">
                <a:latin typeface="Iowan Old Style Roman" panose="02040602040506020204" pitchFamily="18" charset="77"/>
              </a:rPr>
              <a:t> </a:t>
            </a:r>
            <a:r>
              <a:rPr lang="en-US" altLang="zh-CN" sz="2000">
                <a:latin typeface="Iowan Old Style Roman" panose="02040602040506020204" pitchFamily="18" charset="77"/>
              </a:rPr>
              <a:t>best</a:t>
            </a:r>
            <a:r>
              <a:rPr lang="zh-CN" altLang="en-US" sz="2000">
                <a:latin typeface="Iowan Old Style Roman" panose="02040602040506020204" pitchFamily="18" charset="77"/>
              </a:rPr>
              <a:t> </a:t>
            </a:r>
            <a:r>
              <a:rPr lang="en-US" altLang="zh-CN" sz="2000">
                <a:latin typeface="Iowan Old Style Roman" panose="02040602040506020204" pitchFamily="18" charset="77"/>
              </a:rPr>
              <a:t>model</a:t>
            </a:r>
            <a:r>
              <a:rPr lang="zh-CN" altLang="en-US" sz="2000">
                <a:latin typeface="Iowan Old Style Roman" panose="02040602040506020204" pitchFamily="18" charset="77"/>
              </a:rPr>
              <a:t> </a:t>
            </a:r>
            <a:r>
              <a:rPr lang="en-US" altLang="zh-CN" sz="2000">
                <a:latin typeface="Iowan Old Style Roman" panose="02040602040506020204" pitchFamily="18" charset="77"/>
              </a:rPr>
              <a:t>on</a:t>
            </a:r>
            <a:r>
              <a:rPr lang="zh-CN" altLang="en-US" sz="2000">
                <a:latin typeface="Iowan Old Style Roman" panose="02040602040506020204" pitchFamily="18" charset="77"/>
              </a:rPr>
              <a:t> </a:t>
            </a:r>
            <a:r>
              <a:rPr lang="en-US" altLang="zh-CN" sz="2000">
                <a:latin typeface="Iowan Old Style Roman" panose="02040602040506020204" pitchFamily="18" charset="77"/>
              </a:rPr>
              <a:t>all</a:t>
            </a:r>
            <a:r>
              <a:rPr lang="zh-CN" altLang="en-US" sz="2000">
                <a:latin typeface="Iowan Old Style Roman" panose="02040602040506020204" pitchFamily="18" charset="77"/>
              </a:rPr>
              <a:t> </a:t>
            </a:r>
            <a:r>
              <a:rPr lang="en-US" altLang="zh-CN" sz="2000">
                <a:latin typeface="Iowan Old Style Roman" panose="02040602040506020204" pitchFamily="18" charset="77"/>
              </a:rPr>
              <a:t>the</a:t>
            </a:r>
            <a:r>
              <a:rPr lang="zh-CN" altLang="en-US" sz="2000">
                <a:latin typeface="Iowan Old Style Roman" panose="02040602040506020204" pitchFamily="18" charset="77"/>
              </a:rPr>
              <a:t> </a:t>
            </a:r>
            <a:r>
              <a:rPr lang="en-US" altLang="zh-CN" sz="2000">
                <a:latin typeface="Iowan Old Style Roman" panose="02040602040506020204" pitchFamily="18" charset="77"/>
              </a:rPr>
              <a:t>data</a:t>
            </a:r>
            <a:r>
              <a:rPr lang="zh-CN" altLang="en-US" sz="2000">
                <a:latin typeface="Iowan Old Style Roman" panose="02040602040506020204" pitchFamily="18" charset="77"/>
              </a:rPr>
              <a:t> </a:t>
            </a:r>
            <a:r>
              <a:rPr lang="en-US" altLang="zh-CN" sz="2000">
                <a:latin typeface="Iowan Old Style Roman" panose="02040602040506020204" pitchFamily="18" charset="77"/>
              </a:rPr>
              <a:t>at</a:t>
            </a:r>
            <a:r>
              <a:rPr lang="en-US" sz="2000" b="1" i="1">
                <a:solidFill>
                  <a:srgbClr val="FF0000"/>
                </a:solidFill>
                <a:latin typeface="IOWAN OLD STYLE ROMAN" panose="02040602040506020204" pitchFamily="18" charset="77"/>
              </a:rPr>
              <a:t> Las Vegas</a:t>
            </a:r>
          </a:p>
          <a:p>
            <a:endParaRPr lang="en-US" sz="2400" b="1" i="1">
              <a:solidFill>
                <a:srgbClr val="FF0000"/>
              </a:solidFill>
              <a:latin typeface="IOWAN OLD STYLE ROMAN" panose="02040602040506020204" pitchFamily="18" charset="77"/>
            </a:endParaRPr>
          </a:p>
          <a:p>
            <a:r>
              <a:rPr lang="en-US" sz="2000" b="1" i="1">
                <a:solidFill>
                  <a:srgbClr val="0070C0"/>
                </a:solidFill>
                <a:latin typeface="IOWAN OLD STYLE ROMAN" panose="02040602040506020204" pitchFamily="18" charset="77"/>
              </a:rPr>
              <a:t>Return the dataframe, meaning the matrix R’s NaN replaced by predicted ratings: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C69A2BB-5972-D64D-8F82-5DF42B4D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4" y="2787954"/>
            <a:ext cx="7157396" cy="382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62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6CBBA3-5659-184F-A3E6-1B2D9DDC145E}"/>
              </a:ext>
            </a:extLst>
          </p:cNvPr>
          <p:cNvSpPr/>
          <p:nvPr/>
        </p:nvSpPr>
        <p:spPr>
          <a:xfrm>
            <a:off x="9899443" y="238824"/>
            <a:ext cx="2019841" cy="432571"/>
          </a:xfrm>
          <a:prstGeom prst="roundRect">
            <a:avLst/>
          </a:prstGeom>
          <a:solidFill>
            <a:schemeClr val="accent5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PySpark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ALS</a:t>
            </a:r>
            <a:endParaRPr lang="en-US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2157A-3643-EB4D-A142-94E6A8DF16FF}"/>
              </a:ext>
            </a:extLst>
          </p:cNvPr>
          <p:cNvSpPr/>
          <p:nvPr/>
        </p:nvSpPr>
        <p:spPr>
          <a:xfrm>
            <a:off x="452016" y="973803"/>
            <a:ext cx="52331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Step3: </a:t>
            </a:r>
            <a:r>
              <a:rPr lang="en-US" altLang="zh-CN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Give</a:t>
            </a:r>
            <a:r>
              <a:rPr lang="zh-CN" alt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recommendations</a:t>
            </a:r>
            <a:endParaRPr lang="en-US" sz="2400" b="1" i="1">
              <a:solidFill>
                <a:srgbClr val="7030A0"/>
              </a:solidFill>
              <a:latin typeface="Iowan Old Style Roman" panose="02040602040506020204" pitchFamily="18" charset="77"/>
            </a:endParaRPr>
          </a:p>
          <a:p>
            <a:r>
              <a:rPr lang="en-US" sz="2000">
                <a:latin typeface="Iowan Old Style Roman" panose="02040602040506020204" pitchFamily="18" charset="77"/>
              </a:rPr>
              <a:t>(2) Give each user 10 recommendations:</a:t>
            </a:r>
            <a:endParaRPr lang="en-US" sz="2000" b="1">
              <a:solidFill>
                <a:srgbClr val="FF0000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DD2E3F-B8B8-8240-AF3A-0661F1306599}"/>
              </a:ext>
            </a:extLst>
          </p:cNvPr>
          <p:cNvSpPr/>
          <p:nvPr/>
        </p:nvSpPr>
        <p:spPr>
          <a:xfrm>
            <a:off x="452015" y="455109"/>
            <a:ext cx="3223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Iowan Old Style Roman" panose="02040602040506020204" pitchFamily="18" charset="77"/>
              </a:rPr>
              <a:t>PySpark ALS Process: </a:t>
            </a:r>
            <a:endParaRPr lang="en-US" sz="2400" u="sng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152285-0DC5-CA44-8A96-A131F128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15" y="2614774"/>
            <a:ext cx="6173806" cy="3186481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347FC3B0-220A-6847-B9B2-6D8579EDC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239" y="2614774"/>
            <a:ext cx="3878643" cy="38220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4770B0-D222-4E42-91BC-76CBED7C117F}"/>
              </a:ext>
            </a:extLst>
          </p:cNvPr>
          <p:cNvSpPr/>
          <p:nvPr/>
        </p:nvSpPr>
        <p:spPr>
          <a:xfrm>
            <a:off x="7111239" y="1993333"/>
            <a:ext cx="27286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>
                <a:solidFill>
                  <a:srgbClr val="0070C0"/>
                </a:solidFill>
                <a:latin typeface="Iowan Old Style Roman" panose="02040602040506020204" pitchFamily="18" charset="77"/>
              </a:rPr>
              <a:t>More readable format!</a:t>
            </a:r>
            <a:endParaRPr lang="en-US" sz="2000" b="1" i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47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6CBBA3-5659-184F-A3E6-1B2D9DDC145E}"/>
              </a:ext>
            </a:extLst>
          </p:cNvPr>
          <p:cNvSpPr/>
          <p:nvPr/>
        </p:nvSpPr>
        <p:spPr>
          <a:xfrm>
            <a:off x="9899443" y="238824"/>
            <a:ext cx="2019841" cy="432571"/>
          </a:xfrm>
          <a:prstGeom prst="roundRect">
            <a:avLst/>
          </a:prstGeom>
          <a:solidFill>
            <a:schemeClr val="accent5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PySpark</a:t>
            </a:r>
            <a:r>
              <a:rPr lang="zh-CN" alt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Iowan Old Style Roman" panose="02040602040506020204" pitchFamily="18" charset="77"/>
              </a:rPr>
              <a:t>ALS</a:t>
            </a:r>
            <a:endParaRPr lang="en-US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2157A-3643-EB4D-A142-94E6A8DF16FF}"/>
              </a:ext>
            </a:extLst>
          </p:cNvPr>
          <p:cNvSpPr/>
          <p:nvPr/>
        </p:nvSpPr>
        <p:spPr>
          <a:xfrm>
            <a:off x="499352" y="1131888"/>
            <a:ext cx="7730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Step4: </a:t>
            </a:r>
            <a:r>
              <a:rPr lang="en-US" altLang="zh-CN" sz="2400" b="1" i="1">
                <a:solidFill>
                  <a:srgbClr val="7030A0"/>
                </a:solidFill>
                <a:latin typeface="Iowan Old Style Roman" panose="02040602040506020204" pitchFamily="18" charset="77"/>
              </a:rPr>
              <a:t>Take one user_id as an example</a:t>
            </a:r>
            <a:endParaRPr lang="en-US" sz="2400" b="1" i="1">
              <a:solidFill>
                <a:srgbClr val="7030A0"/>
              </a:solidFill>
              <a:latin typeface="Iowan Old Style Roman" panose="02040602040506020204" pitchFamily="18" charset="77"/>
            </a:endParaRPr>
          </a:p>
          <a:p>
            <a:r>
              <a:rPr lang="en-US" sz="2400">
                <a:latin typeface="Iowan Old Style Roman" panose="02040602040506020204" pitchFamily="18" charset="77"/>
              </a:rPr>
              <a:t>one random user_id:           </a:t>
            </a:r>
            <a:r>
              <a:rPr lang="en-US" sz="2000" b="1">
                <a:solidFill>
                  <a:schemeClr val="accent2"/>
                </a:solidFill>
              </a:rPr>
              <a:t>0y8ORuC2X1i1UF6SG1hlkQ</a:t>
            </a:r>
            <a:r>
              <a:rPr lang="en-US" b="1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DD2E3F-B8B8-8240-AF3A-0661F1306599}"/>
              </a:ext>
            </a:extLst>
          </p:cNvPr>
          <p:cNvSpPr/>
          <p:nvPr/>
        </p:nvSpPr>
        <p:spPr>
          <a:xfrm>
            <a:off x="452015" y="455109"/>
            <a:ext cx="3223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Iowan Old Style Roman" panose="02040602040506020204" pitchFamily="18" charset="77"/>
              </a:rPr>
              <a:t>PySpark ALS Process: </a:t>
            </a:r>
            <a:endParaRPr lang="en-US" sz="2400" u="sng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8C63963-E7B6-3649-9DBF-E04D358AF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85" y="1962885"/>
            <a:ext cx="5171475" cy="308574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773448D-13BB-614D-B51B-44A9AC64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52" y="5462532"/>
            <a:ext cx="6803091" cy="94035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F12B1FF5-8FA6-7843-BAAC-684A92FE9074}"/>
              </a:ext>
            </a:extLst>
          </p:cNvPr>
          <p:cNvSpPr/>
          <p:nvPr/>
        </p:nvSpPr>
        <p:spPr>
          <a:xfrm>
            <a:off x="4175760" y="2742307"/>
            <a:ext cx="2763520" cy="4612640"/>
          </a:xfrm>
          <a:prstGeom prst="arc">
            <a:avLst>
              <a:gd name="adj1" fmla="val 16200000"/>
              <a:gd name="adj2" fmla="val 997245"/>
            </a:avLst>
          </a:prstGeom>
          <a:ln w="508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858CB2-E26B-7643-AF81-2C934358046D}"/>
              </a:ext>
            </a:extLst>
          </p:cNvPr>
          <p:cNvCxnSpPr/>
          <p:nvPr/>
        </p:nvCxnSpPr>
        <p:spPr>
          <a:xfrm>
            <a:off x="725214" y="2858814"/>
            <a:ext cx="466659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47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BF90590-C06B-1049-8B8C-444FF7F378A6}"/>
              </a:ext>
            </a:extLst>
          </p:cNvPr>
          <p:cNvSpPr/>
          <p:nvPr/>
        </p:nvSpPr>
        <p:spPr>
          <a:xfrm>
            <a:off x="10042284" y="374371"/>
            <a:ext cx="1588038" cy="493459"/>
          </a:xfrm>
          <a:prstGeom prst="roundRect">
            <a:avLst/>
          </a:prstGeom>
          <a:solidFill>
            <a:srgbClr val="7030A0">
              <a:alpha val="4082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zh-CN" sz="2000">
                <a:solidFill>
                  <a:schemeClr val="tx1"/>
                </a:solidFill>
                <a:latin typeface="Iowan Old Style Roman" panose="02040602040506020204" pitchFamily="18" charset="77"/>
              </a:rPr>
              <a:t>Conclusion</a:t>
            </a:r>
            <a:endParaRPr lang="en-US" sz="20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F27FC1-4880-EE4A-B0F3-0D049842FDD9}"/>
              </a:ext>
            </a:extLst>
          </p:cNvPr>
          <p:cNvSpPr/>
          <p:nvPr/>
        </p:nvSpPr>
        <p:spPr>
          <a:xfrm>
            <a:off x="978691" y="1484308"/>
            <a:ext cx="7238209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400" dirty="0">
                <a:latin typeface="Iowan Old Style Roman" panose="02040602040506020204" pitchFamily="18" charset="77"/>
              </a:rPr>
              <a:t>1. As for</a:t>
            </a:r>
            <a:r>
              <a:rPr lang="zh-CN" altLang="en-US" sz="1400" dirty="0">
                <a:latin typeface="Iowan Old Style Roman" panose="02040602040506020204" pitchFamily="18" charset="77"/>
              </a:rPr>
              <a:t> </a:t>
            </a:r>
            <a:r>
              <a:rPr lang="en-US" altLang="zh-CN" sz="1400" dirty="0">
                <a:latin typeface="Iowan Old Style Roman" panose="02040602040506020204" pitchFamily="18" charset="77"/>
              </a:rPr>
              <a:t>Yelp dataset: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Iowan Old Style Roman" panose="02040602040506020204" pitchFamily="18" charset="77"/>
              </a:rPr>
              <a:t>no very detailed and clear categories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Iowan Old Style Roman" panose="02040602040506020204" pitchFamily="18" charset="77"/>
              </a:rPr>
              <a:t>no cover all</a:t>
            </a:r>
            <a:r>
              <a:rPr lang="zh-CN" altLang="en-US" sz="1400" dirty="0">
                <a:latin typeface="Iowan Old Style Roman" panose="02040602040506020204" pitchFamily="18" charset="77"/>
              </a:rPr>
              <a:t> </a:t>
            </a:r>
            <a:r>
              <a:rPr lang="en-US" altLang="zh-CN" sz="1400" dirty="0">
                <a:latin typeface="Iowan Old Style Roman" panose="02040602040506020204" pitchFamily="18" charset="77"/>
              </a:rPr>
              <a:t>the</a:t>
            </a:r>
            <a:r>
              <a:rPr lang="zh-CN" altLang="en-US" sz="1400" dirty="0">
                <a:latin typeface="Iowan Old Style Roman" panose="02040602040506020204" pitchFamily="18" charset="77"/>
              </a:rPr>
              <a:t> </a:t>
            </a:r>
            <a:r>
              <a:rPr lang="en-US" altLang="zh-CN" sz="1400" dirty="0">
                <a:latin typeface="Iowan Old Style Roman" panose="02040602040506020204" pitchFamily="18" charset="77"/>
              </a:rPr>
              <a:t>national regions’ information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Iowan Old Style Roman" panose="02040602040506020204" pitchFamily="18" charset="77"/>
              </a:rPr>
              <a:t>Original data’s high sparsity &gt;99.99%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D29B8A-46D9-3547-A16A-05747AA401E8}"/>
              </a:ext>
            </a:extLst>
          </p:cNvPr>
          <p:cNvSpPr/>
          <p:nvPr/>
        </p:nvSpPr>
        <p:spPr>
          <a:xfrm>
            <a:off x="978691" y="4819694"/>
            <a:ext cx="800020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400" dirty="0">
                <a:latin typeface="Iowan Old Style Roman" panose="02040602040506020204" pitchFamily="18" charset="77"/>
              </a:rPr>
              <a:t>3. As for</a:t>
            </a:r>
            <a:r>
              <a:rPr lang="zh-CN" altLang="en-US" sz="1400" dirty="0">
                <a:latin typeface="Iowan Old Style Roman" panose="02040602040506020204" pitchFamily="18" charset="77"/>
              </a:rPr>
              <a:t> </a:t>
            </a:r>
            <a:r>
              <a:rPr lang="en-US" altLang="zh-CN" sz="1400" dirty="0" err="1">
                <a:latin typeface="Iowan Old Style Roman" panose="02040602040506020204" pitchFamily="18" charset="77"/>
              </a:rPr>
              <a:t>PySpark</a:t>
            </a:r>
            <a:r>
              <a:rPr lang="en-US" altLang="zh-CN" sz="1400" dirty="0">
                <a:latin typeface="Iowan Old Style Roman" panose="02040602040506020204" pitchFamily="18" charset="77"/>
              </a:rPr>
              <a:t> ALS Model: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Iowan Old Style Roman" panose="02040602040506020204" pitchFamily="18" charset="77"/>
              </a:rPr>
              <a:t>Cannot recommend to new users before they don't give any ratings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Iowan Old Style Roman" panose="02040602040506020204" pitchFamily="18" charset="77"/>
              </a:rPr>
              <a:t>Cannot recommend to users the similar business, only based on predicted ratings</a:t>
            </a:r>
            <a:endParaRPr lang="en-US" altLang="zh-CN" sz="1400" dirty="0">
              <a:latin typeface="Iowan Old Style Roman" panose="02040602040506020204" pitchFamily="18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C7CC18-9E98-D040-9B68-7ED9C92ECECC}"/>
              </a:ext>
            </a:extLst>
          </p:cNvPr>
          <p:cNvSpPr/>
          <p:nvPr/>
        </p:nvSpPr>
        <p:spPr>
          <a:xfrm>
            <a:off x="978691" y="467720"/>
            <a:ext cx="224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u="sng" dirty="0">
                <a:latin typeface="Iowan Old Style Roman" panose="02040602040506020204" pitchFamily="18" charset="77"/>
              </a:rPr>
              <a:t>Limitation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20B371-2E79-3047-96ED-E396F343DB97}"/>
              </a:ext>
            </a:extLst>
          </p:cNvPr>
          <p:cNvSpPr/>
          <p:nvPr/>
        </p:nvSpPr>
        <p:spPr>
          <a:xfrm>
            <a:off x="978691" y="3003813"/>
            <a:ext cx="7098509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400" dirty="0">
                <a:latin typeface="Iowan Old Style Roman" panose="02040602040506020204" pitchFamily="18" charset="77"/>
              </a:rPr>
              <a:t>2. As for</a:t>
            </a:r>
            <a:r>
              <a:rPr lang="zh-CN" altLang="en-US" sz="1400" dirty="0">
                <a:latin typeface="Iowan Old Style Roman" panose="02040602040506020204" pitchFamily="18" charset="77"/>
              </a:rPr>
              <a:t> </a:t>
            </a:r>
            <a:r>
              <a:rPr lang="en-US" altLang="zh-CN" sz="1400" dirty="0">
                <a:latin typeface="Iowan Old Style Roman" panose="02040602040506020204" pitchFamily="18" charset="77"/>
              </a:rPr>
              <a:t>Classification: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Iowan Old Style Roman" panose="02040602040506020204" pitchFamily="18" charset="77"/>
              </a:rPr>
              <a:t>Features other than business average stars and user average star have low correlation with our prediction index --- review star</a:t>
            </a:r>
          </a:p>
        </p:txBody>
      </p:sp>
    </p:spTree>
    <p:extLst>
      <p:ext uri="{BB962C8B-B14F-4D97-AF65-F5344CB8AC3E}">
        <p14:creationId xmlns:p14="http://schemas.microsoft.com/office/powerpoint/2010/main" val="3432499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37">
            <a:extLst>
              <a:ext uri="{FF2B5EF4-FFF2-40B4-BE49-F238E27FC236}">
                <a16:creationId xmlns:a16="http://schemas.microsoft.com/office/drawing/2014/main" id="{05BBA018-FA75-43BF-99E6-1F524572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Freeform: Shape 41">
            <a:extLst>
              <a:ext uri="{FF2B5EF4-FFF2-40B4-BE49-F238E27FC236}">
                <a16:creationId xmlns:a16="http://schemas.microsoft.com/office/drawing/2014/main" id="{AB673405-BF85-493E-8558-0DCBEDB2B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79610"/>
            <a:ext cx="4831130" cy="4078390"/>
          </a:xfrm>
          <a:custGeom>
            <a:avLst/>
            <a:gdLst>
              <a:gd name="connsiteX0" fmla="*/ 1960035 w 4831130"/>
              <a:gd name="connsiteY0" fmla="*/ 0 h 4078390"/>
              <a:gd name="connsiteX1" fmla="*/ 4831130 w 4831130"/>
              <a:gd name="connsiteY1" fmla="*/ 2871095 h 4078390"/>
              <a:gd name="connsiteX2" fmla="*/ 4605505 w 4831130"/>
              <a:gd name="connsiteY2" fmla="*/ 3988655 h 4078390"/>
              <a:gd name="connsiteX3" fmla="*/ 4562278 w 4831130"/>
              <a:gd name="connsiteY3" fmla="*/ 4078390 h 4078390"/>
              <a:gd name="connsiteX4" fmla="*/ 0 w 4831130"/>
              <a:gd name="connsiteY4" fmla="*/ 4078390 h 4078390"/>
              <a:gd name="connsiteX5" fmla="*/ 0 w 4831130"/>
              <a:gd name="connsiteY5" fmla="*/ 777181 h 4078390"/>
              <a:gd name="connsiteX6" fmla="*/ 133752 w 4831130"/>
              <a:gd name="connsiteY6" fmla="*/ 655619 h 4078390"/>
              <a:gd name="connsiteX7" fmla="*/ 1960035 w 4831130"/>
              <a:gd name="connsiteY7" fmla="*/ 0 h 407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130" h="4078390">
                <a:moveTo>
                  <a:pt x="1960035" y="0"/>
                </a:moveTo>
                <a:cubicBezTo>
                  <a:pt x="3545697" y="0"/>
                  <a:pt x="4831130" y="1285433"/>
                  <a:pt x="4831130" y="2871095"/>
                </a:cubicBezTo>
                <a:cubicBezTo>
                  <a:pt x="4831130" y="3267511"/>
                  <a:pt x="4750791" y="3645162"/>
                  <a:pt x="4605505" y="3988655"/>
                </a:cubicBezTo>
                <a:lnTo>
                  <a:pt x="4562278" y="4078390"/>
                </a:lnTo>
                <a:lnTo>
                  <a:pt x="0" y="4078390"/>
                </a:lnTo>
                <a:lnTo>
                  <a:pt x="0" y="777181"/>
                </a:lnTo>
                <a:lnTo>
                  <a:pt x="133752" y="655619"/>
                </a:lnTo>
                <a:cubicBezTo>
                  <a:pt x="630047" y="246040"/>
                  <a:pt x="1266308" y="0"/>
                  <a:pt x="19600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Freeform: Shape 43">
            <a:extLst>
              <a:ext uri="{FF2B5EF4-FFF2-40B4-BE49-F238E27FC236}">
                <a16:creationId xmlns:a16="http://schemas.microsoft.com/office/drawing/2014/main" id="{C64EAE84-A813-4501-BC71-DBD14BA02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59782" y="1"/>
            <a:ext cx="4195674" cy="3095741"/>
          </a:xfrm>
          <a:custGeom>
            <a:avLst/>
            <a:gdLst>
              <a:gd name="connsiteX0" fmla="*/ 252211 w 4195674"/>
              <a:gd name="connsiteY0" fmla="*/ 0 h 3095741"/>
              <a:gd name="connsiteX1" fmla="*/ 3943464 w 4195674"/>
              <a:gd name="connsiteY1" fmla="*/ 0 h 3095741"/>
              <a:gd name="connsiteX2" fmla="*/ 4030816 w 4195674"/>
              <a:gd name="connsiteY2" fmla="*/ 181331 h 3095741"/>
              <a:gd name="connsiteX3" fmla="*/ 4195674 w 4195674"/>
              <a:gd name="connsiteY3" fmla="*/ 997904 h 3095741"/>
              <a:gd name="connsiteX4" fmla="*/ 2097837 w 4195674"/>
              <a:gd name="connsiteY4" fmla="*/ 3095741 h 3095741"/>
              <a:gd name="connsiteX5" fmla="*/ 0 w 4195674"/>
              <a:gd name="connsiteY5" fmla="*/ 997904 h 3095741"/>
              <a:gd name="connsiteX6" fmla="*/ 164859 w 4195674"/>
              <a:gd name="connsiteY6" fmla="*/ 181331 h 30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3095741">
                <a:moveTo>
                  <a:pt x="252211" y="0"/>
                </a:moveTo>
                <a:lnTo>
                  <a:pt x="3943464" y="0"/>
                </a:lnTo>
                <a:lnTo>
                  <a:pt x="4030816" y="181331"/>
                </a:lnTo>
                <a:cubicBezTo>
                  <a:pt x="4136972" y="432313"/>
                  <a:pt x="4195674" y="708253"/>
                  <a:pt x="4195674" y="997904"/>
                </a:cubicBezTo>
                <a:cubicBezTo>
                  <a:pt x="4195674" y="2156507"/>
                  <a:pt x="3256440" y="3095741"/>
                  <a:pt x="2097837" y="3095741"/>
                </a:cubicBezTo>
                <a:cubicBezTo>
                  <a:pt x="939234" y="3095741"/>
                  <a:pt x="0" y="2156507"/>
                  <a:pt x="0" y="997904"/>
                </a:cubicBezTo>
                <a:cubicBezTo>
                  <a:pt x="0" y="708253"/>
                  <a:pt x="58702" y="432313"/>
                  <a:pt x="164859" y="1813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Graphic 7" descr="Questions outline">
            <a:extLst>
              <a:ext uri="{FF2B5EF4-FFF2-40B4-BE49-F238E27FC236}">
                <a16:creationId xmlns:a16="http://schemas.microsoft.com/office/drawing/2014/main" id="{51479E10-6F9A-0E41-A4D9-B62F719EA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25" y="3468631"/>
            <a:ext cx="3016480" cy="30164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B16A8-EAF1-D249-9E79-9B384B28D869}"/>
              </a:ext>
            </a:extLst>
          </p:cNvPr>
          <p:cNvSpPr/>
          <p:nvPr/>
        </p:nvSpPr>
        <p:spPr>
          <a:xfrm>
            <a:off x="6819123" y="1926189"/>
            <a:ext cx="4831129" cy="61957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4000">
                <a:latin typeface="Iowan Old Style Roman" panose="02040602040506020204" pitchFamily="18" charset="77"/>
              </a:rPr>
              <a:t>Thanks for listening!</a:t>
            </a:r>
          </a:p>
        </p:txBody>
      </p:sp>
      <p:pic>
        <p:nvPicPr>
          <p:cNvPr id="12" name="Graphic 11" descr="Smiling with hearts face outline with solid fill">
            <a:extLst>
              <a:ext uri="{FF2B5EF4-FFF2-40B4-BE49-F238E27FC236}">
                <a16:creationId xmlns:a16="http://schemas.microsoft.com/office/drawing/2014/main" id="{D79E8782-AE09-F14E-BA5F-911C5996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0098" y="100270"/>
            <a:ext cx="2235041" cy="2235041"/>
          </a:xfrm>
          <a:prstGeom prst="rect">
            <a:avLst/>
          </a:prstGeom>
        </p:spPr>
      </p:pic>
      <p:sp>
        <p:nvSpPr>
          <p:cNvPr id="5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57" name="Straight Connector 4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B55D80C-0C8C-554F-B0AE-192CDE844F4E}"/>
              </a:ext>
            </a:extLst>
          </p:cNvPr>
          <p:cNvSpPr/>
          <p:nvPr/>
        </p:nvSpPr>
        <p:spPr>
          <a:xfrm>
            <a:off x="5205550" y="4370092"/>
            <a:ext cx="322262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latin typeface="Iowan Old Style Roman" panose="02040602040506020204" pitchFamily="18" charset="77"/>
              </a:rPr>
              <a:t>Q &amp; A Part!</a:t>
            </a:r>
          </a:p>
        </p:txBody>
      </p:sp>
    </p:spTree>
    <p:extLst>
      <p:ext uri="{BB962C8B-B14F-4D97-AF65-F5344CB8AC3E}">
        <p14:creationId xmlns:p14="http://schemas.microsoft.com/office/powerpoint/2010/main" val="162202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0F9582-594A-D645-8768-21B4FCDEDA05}"/>
              </a:ext>
            </a:extLst>
          </p:cNvPr>
          <p:cNvSpPr txBox="1">
            <a:spLocks/>
          </p:cNvSpPr>
          <p:nvPr/>
        </p:nvSpPr>
        <p:spPr>
          <a:xfrm>
            <a:off x="378232" y="512224"/>
            <a:ext cx="4338148" cy="626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IOWAN OLD STYLE ROMAN" panose="02040602040506020204" pitchFamily="18" charset="77"/>
              </a:rPr>
              <a:t>Problem</a:t>
            </a:r>
            <a:r>
              <a:rPr lang="en-US" altLang="zh-CN" sz="3600" b="1" kern="1200">
                <a:solidFill>
                  <a:schemeClr val="tx1"/>
                </a:solidFill>
                <a:latin typeface="IOWAN OLD STYLE ROMAN" panose="02040602040506020204" pitchFamily="18" charset="77"/>
              </a:rPr>
              <a:t>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10C601-AFFF-534C-8E38-419DD35BE482}"/>
              </a:ext>
            </a:extLst>
          </p:cNvPr>
          <p:cNvSpPr/>
          <p:nvPr/>
        </p:nvSpPr>
        <p:spPr>
          <a:xfrm>
            <a:off x="378232" y="1651213"/>
            <a:ext cx="11389894" cy="387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Iowan Old Style Roman" panose="02040602040506020204" pitchFamily="18" charset="77"/>
              </a:rPr>
              <a:t>  This is a</a:t>
            </a:r>
            <a:r>
              <a:rPr lang="en-US" sz="2400" b="1" dirty="0">
                <a:solidFill>
                  <a:srgbClr val="FF0000"/>
                </a:solidFill>
                <a:latin typeface="IOWAN OLD STYLE ROMAN" panose="02040602040506020204" pitchFamily="18" charset="77"/>
              </a:rPr>
              <a:t> recommendation system </a:t>
            </a:r>
            <a:r>
              <a:rPr lang="en-US" sz="2400" dirty="0">
                <a:latin typeface="Iowan Old Style Roman" panose="02040602040506020204" pitchFamily="18" charset="77"/>
              </a:rPr>
              <a:t>based on existed users and business information, giving potential business choices to users they never been before and would be interested in.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latin typeface="Iowan Old Style Roman" panose="02040602040506020204" pitchFamily="18" charset="77"/>
              </a:rPr>
              <a:t>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Iowan Old Style Roman" panose="02040602040506020204" pitchFamily="18" charset="77"/>
              </a:rPr>
              <a:t>   More</a:t>
            </a:r>
            <a:r>
              <a:rPr lang="en-US" altLang="zh-CN" sz="2400" dirty="0">
                <a:latin typeface="Iowan Old Style Roman" panose="02040602040506020204" pitchFamily="18" charset="77"/>
              </a:rPr>
              <a:t> specifically, we use</a:t>
            </a:r>
            <a:r>
              <a:rPr lang="en-US" altLang="zh-CN" sz="2400" dirty="0">
                <a:solidFill>
                  <a:srgbClr val="FF0000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IOWAN OLD STYLE ROMAN" panose="02040602040506020204" pitchFamily="18" charset="77"/>
              </a:rPr>
              <a:t>Classification, Regression </a:t>
            </a:r>
            <a:r>
              <a:rPr lang="en-US" altLang="zh-CN" sz="2400" dirty="0">
                <a:latin typeface="Iowan Old Style Roman" panose="02040602040506020204" pitchFamily="18" charset="77"/>
              </a:rPr>
              <a:t>models which are based on business information and user information. And </a:t>
            </a:r>
            <a:r>
              <a:rPr lang="en-US" altLang="zh-CN" sz="2400" b="1" dirty="0">
                <a:solidFill>
                  <a:srgbClr val="FF0000"/>
                </a:solidFill>
                <a:latin typeface="IOWAN OLD STYLE ROMAN" panose="02040602040506020204" pitchFamily="18" charset="77"/>
              </a:rPr>
              <a:t>ALS</a:t>
            </a:r>
            <a:r>
              <a:rPr lang="en-US" altLang="zh-CN" sz="2400" dirty="0">
                <a:latin typeface="Iowan Old Style Roman" panose="02040602040506020204" pitchFamily="18" charset="77"/>
              </a:rPr>
              <a:t>  model which focus only on review stars.</a:t>
            </a:r>
            <a:br>
              <a:rPr lang="en-US" altLang="zh-CN" sz="2400" dirty="0">
                <a:latin typeface="Iowan Old Style Roman" panose="02040602040506020204" pitchFamily="18" charset="77"/>
              </a:rPr>
            </a:br>
            <a:endParaRPr lang="en-US" sz="2400" dirty="0">
              <a:latin typeface="Iowan Old Style Roman" panose="02040602040506020204" pitchFamily="18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31670-C90B-FD4F-A86C-D6920D784DE9}"/>
              </a:ext>
            </a:extLst>
          </p:cNvPr>
          <p:cNvSpPr/>
          <p:nvPr/>
        </p:nvSpPr>
        <p:spPr>
          <a:xfrm>
            <a:off x="9232452" y="281391"/>
            <a:ext cx="2789863" cy="461665"/>
          </a:xfrm>
          <a:prstGeom prst="roundRect">
            <a:avLst/>
          </a:prstGeom>
          <a:solidFill>
            <a:srgbClr val="FF0000">
              <a:alpha val="4082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Problem Overview</a:t>
            </a:r>
            <a:endParaRPr lang="en-US" altLang="zh-CN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556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0F9582-594A-D645-8768-21B4FCDEDA05}"/>
              </a:ext>
            </a:extLst>
          </p:cNvPr>
          <p:cNvSpPr txBox="1">
            <a:spLocks/>
          </p:cNvSpPr>
          <p:nvPr/>
        </p:nvSpPr>
        <p:spPr>
          <a:xfrm>
            <a:off x="463696" y="481264"/>
            <a:ext cx="5213685" cy="89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b="1" kern="1200">
                <a:solidFill>
                  <a:schemeClr val="tx1"/>
                </a:solidFill>
                <a:latin typeface="IOWAN OLD STYLE ROMAN" panose="02040602040506020204" pitchFamily="18" charset="77"/>
              </a:rPr>
              <a:t>Dataset description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8EB284-CF20-4449-B7EF-4C299D189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96" y="1379622"/>
            <a:ext cx="11261559" cy="574796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Iowan Old Style Roman" panose="02040602040506020204" pitchFamily="18" charset="77"/>
              </a:rPr>
              <a:t>Data</a:t>
            </a:r>
            <a:r>
              <a:rPr lang="zh-CN" altLang="en-US" sz="2400" dirty="0">
                <a:latin typeface="Iowan Old Style Roman" panose="02040602040506020204" pitchFamily="18" charset="77"/>
              </a:rPr>
              <a:t> </a:t>
            </a:r>
            <a:r>
              <a:rPr lang="en-US" altLang="zh-CN" sz="2400" dirty="0">
                <a:latin typeface="Iowan Old Style Roman" panose="02040602040506020204" pitchFamily="18" charset="77"/>
              </a:rPr>
              <a:t>source: </a:t>
            </a:r>
            <a:r>
              <a:rPr lang="en-US" sz="2400" b="1" dirty="0">
                <a:latin typeface="IOWAN OLD STYLE ROMAN" panose="02040602040506020204" pitchFamily="18" charset="77"/>
              </a:rPr>
              <a:t>https://</a:t>
            </a:r>
            <a:r>
              <a:rPr lang="en-US" sz="2400" b="1" dirty="0" err="1">
                <a:latin typeface="IOWAN OLD STYLE ROMAN" panose="02040602040506020204" pitchFamily="18" charset="77"/>
              </a:rPr>
              <a:t>www.yelp.com</a:t>
            </a:r>
            <a:r>
              <a:rPr lang="en-US" sz="2400" b="1" dirty="0">
                <a:latin typeface="IOWAN OLD STYLE ROMAN" panose="02040602040506020204" pitchFamily="18" charset="77"/>
              </a:rPr>
              <a:t>/dataset</a:t>
            </a:r>
            <a:r>
              <a:rPr lang="en-US" sz="2400" b="1" dirty="0">
                <a:effectLst/>
                <a:latin typeface="IOWAN OLD STYLE ROMAN" panose="02040602040506020204" pitchFamily="18" charset="77"/>
              </a:rPr>
              <a:t> </a:t>
            </a:r>
            <a:endParaRPr lang="en-US" altLang="zh-CN" sz="2400" b="1" dirty="0">
              <a:latin typeface="IOWAN OLD STYLE ROMAN" panose="02040602040506020204" pitchFamily="18" charset="77"/>
            </a:endParaRPr>
          </a:p>
          <a:p>
            <a:pPr marL="0" indent="0">
              <a:buNone/>
            </a:pPr>
            <a:r>
              <a:rPr lang="en-US" altLang="zh-CN" sz="2400" dirty="0">
                <a:latin typeface="Iowan Old Style Roman" panose="02040602040506020204" pitchFamily="18" charset="77"/>
              </a:rPr>
              <a:t>Three json. data files:</a:t>
            </a:r>
            <a:r>
              <a:rPr lang="zh-CN" altLang="en-US" sz="2400" dirty="0">
                <a:latin typeface="Iowan Old Style Roman" panose="02040602040506020204" pitchFamily="18" charset="77"/>
              </a:rPr>
              <a:t> </a:t>
            </a:r>
            <a:endParaRPr lang="en-US" altLang="zh-CN" sz="2400" dirty="0">
              <a:latin typeface="Iowan Old Style Roman" panose="02040602040506020204" pitchFamily="18" charset="77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400" b="1" dirty="0" err="1">
                <a:solidFill>
                  <a:srgbClr val="FF0000"/>
                </a:solidFill>
                <a:latin typeface="IOWAN OLD STYLE ROMAN" panose="02040602040506020204" pitchFamily="18" charset="77"/>
              </a:rPr>
              <a:t>User.json</a:t>
            </a:r>
            <a:r>
              <a:rPr lang="zh-CN" altLang="en-US" sz="2400" b="1" dirty="0">
                <a:solidFill>
                  <a:srgbClr val="FF0000"/>
                </a:solidFill>
                <a:latin typeface="IOWAN OLD STYLE ROMAN" panose="02040602040506020204" pitchFamily="18" charset="77"/>
              </a:rPr>
              <a:t> </a:t>
            </a:r>
            <a:r>
              <a:rPr lang="en-US" altLang="zh-CN" sz="2400" b="1" dirty="0">
                <a:latin typeface="IOWAN OLD STYLE ROMAN" panose="02040602040506020204" pitchFamily="18" charset="77"/>
              </a:rPr>
              <a:t>contains</a:t>
            </a:r>
            <a:r>
              <a:rPr lang="en-US" altLang="zh-CN" sz="2400" dirty="0">
                <a:latin typeface="Iowan Old Style Roman" panose="02040602040506020204" pitchFamily="18" charset="77"/>
              </a:rPr>
              <a:t> each user basic information like </a:t>
            </a:r>
            <a:r>
              <a:rPr lang="en-US" altLang="zh-CN" sz="2400" b="1" dirty="0">
                <a:latin typeface="IOWAN OLD STYLE ROMAN" panose="02040602040506020204" pitchFamily="18" charset="77"/>
              </a:rPr>
              <a:t>joining yelp time/name/fans/friends </a:t>
            </a:r>
            <a:r>
              <a:rPr lang="en-US" altLang="zh-CN" sz="2400" dirty="0">
                <a:latin typeface="Iowan Old Style Roman" panose="02040602040506020204" pitchFamily="18" charset="77"/>
              </a:rPr>
              <a:t>and  personal evaluation giving to business like </a:t>
            </a:r>
            <a:r>
              <a:rPr lang="en-US" altLang="zh-CN" sz="2400" b="1" dirty="0">
                <a:latin typeface="IOWAN OLD STYLE ROMAN" panose="02040602040506020204" pitchFamily="18" charset="77"/>
              </a:rPr>
              <a:t>average stars/review counts. </a:t>
            </a:r>
            <a:r>
              <a:rPr lang="en-US" altLang="zh-CN" sz="2400" dirty="0">
                <a:latin typeface="Iowan Old Style Roman" panose="02040602040506020204" pitchFamily="18" charset="77"/>
              </a:rPr>
              <a:t>(</a:t>
            </a:r>
            <a:r>
              <a:rPr lang="en-US" sz="2400" b="1" dirty="0">
                <a:solidFill>
                  <a:schemeClr val="accent6"/>
                </a:solidFill>
                <a:latin typeface="IOWAN OLD STYLE ROMAN" panose="02040602040506020204" pitchFamily="18" charset="77"/>
              </a:rPr>
              <a:t>1,968,703*</a:t>
            </a:r>
            <a:r>
              <a:rPr lang="en-US" altLang="zh-CN" sz="2400" b="1" dirty="0">
                <a:solidFill>
                  <a:schemeClr val="accent6"/>
                </a:solidFill>
                <a:latin typeface="IOWAN OLD STYLE ROMAN" panose="02040602040506020204" pitchFamily="18" charset="77"/>
              </a:rPr>
              <a:t>22</a:t>
            </a:r>
            <a:r>
              <a:rPr lang="en-US" altLang="zh-CN" sz="2400" dirty="0">
                <a:latin typeface="Iowan Old Style Roman" panose="02040602040506020204" pitchFamily="18" charset="7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IOWAN OLD STYLE ROMAN" panose="02040602040506020204" pitchFamily="18" charset="77"/>
              </a:rPr>
              <a:t>Business.json </a:t>
            </a:r>
            <a:r>
              <a:rPr lang="en-US" altLang="zh-CN" sz="2400" b="1" dirty="0">
                <a:latin typeface="IOWAN OLD STYLE ROMAN" panose="02040602040506020204" pitchFamily="18" charset="77"/>
              </a:rPr>
              <a:t>contains</a:t>
            </a:r>
            <a:r>
              <a:rPr lang="en-US" altLang="zh-CN" sz="2400" dirty="0">
                <a:latin typeface="Iowan Old Style Roman" panose="02040602040506020204" pitchFamily="18" charset="77"/>
              </a:rPr>
              <a:t> each business basic information</a:t>
            </a:r>
            <a:r>
              <a:rPr lang="zh-CN" altLang="en-US" sz="2400" dirty="0">
                <a:latin typeface="Iowan Old Style Roman" panose="02040602040506020204" pitchFamily="18" charset="77"/>
              </a:rPr>
              <a:t> </a:t>
            </a:r>
            <a:r>
              <a:rPr lang="en-US" altLang="zh-CN" sz="2400" dirty="0">
                <a:latin typeface="Iowan Old Style Roman" panose="02040602040506020204" pitchFamily="18" charset="77"/>
              </a:rPr>
              <a:t>like</a:t>
            </a:r>
            <a:r>
              <a:rPr lang="zh-CN" altLang="en-US" sz="2400" dirty="0">
                <a:latin typeface="Iowan Old Style Roman" panose="02040602040506020204" pitchFamily="18" charset="77"/>
              </a:rPr>
              <a:t> </a:t>
            </a:r>
            <a:r>
              <a:rPr lang="en-US" altLang="zh-CN" sz="2400" b="1" dirty="0">
                <a:latin typeface="IOWAN OLD STYLE ROMAN" panose="02040602040506020204" pitchFamily="18" charset="77"/>
              </a:rPr>
              <a:t>opening time/geographical location/categories </a:t>
            </a:r>
            <a:r>
              <a:rPr lang="en-US" altLang="zh-CN" sz="2400" dirty="0">
                <a:latin typeface="Iowan Old Style Roman" panose="02040602040506020204" pitchFamily="18" charset="77"/>
              </a:rPr>
              <a:t>and public evaluation they received </a:t>
            </a:r>
            <a:r>
              <a:rPr lang="zh-CN" altLang="en-US" sz="2400" dirty="0">
                <a:latin typeface="Iowan Old Style Roman" panose="02040602040506020204" pitchFamily="18" charset="77"/>
              </a:rPr>
              <a:t> </a:t>
            </a:r>
            <a:r>
              <a:rPr lang="en-US" altLang="zh-CN" sz="2400" dirty="0">
                <a:latin typeface="Iowan Old Style Roman" panose="02040602040506020204" pitchFamily="18" charset="77"/>
              </a:rPr>
              <a:t>like average stars/review counts. (</a:t>
            </a:r>
            <a:r>
              <a:rPr lang="en-US" sz="2400" b="1" dirty="0">
                <a:solidFill>
                  <a:schemeClr val="accent6"/>
                </a:solidFill>
                <a:latin typeface="IOWAN OLD STYLE ROMAN" panose="02040602040506020204" pitchFamily="18" charset="77"/>
              </a:rPr>
              <a:t>1,968,703*19</a:t>
            </a:r>
            <a:r>
              <a:rPr lang="en-US" sz="2400" dirty="0">
                <a:latin typeface="Iowan Old Style Roman" panose="02040602040506020204" pitchFamily="18" charset="77"/>
              </a:rPr>
              <a:t> </a:t>
            </a:r>
            <a:r>
              <a:rPr lang="en-US" altLang="zh-CN" sz="2400" dirty="0">
                <a:latin typeface="Iowan Old Style Roman" panose="02040602040506020204" pitchFamily="18" charset="7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IOWAN OLD STYLE ROMAN" panose="02040602040506020204" pitchFamily="18" charset="77"/>
              </a:rPr>
              <a:t>Review.json </a:t>
            </a:r>
            <a:r>
              <a:rPr lang="en-US" altLang="zh-CN" sz="2400" b="1" dirty="0">
                <a:latin typeface="IOWAN OLD STYLE ROMAN" panose="02040602040506020204" pitchFamily="18" charset="77"/>
              </a:rPr>
              <a:t>contains</a:t>
            </a:r>
            <a:r>
              <a:rPr lang="en-US" altLang="zh-CN" sz="2400" dirty="0">
                <a:latin typeface="Iowan Old Style Roman" panose="02040602040506020204" pitchFamily="18" charset="77"/>
              </a:rPr>
              <a:t> each review </a:t>
            </a:r>
            <a:r>
              <a:rPr lang="en-US" altLang="zh-CN" sz="2400" u="sng" dirty="0">
                <a:latin typeface="Iowan Old Style Roman" panose="02040602040506020204" pitchFamily="18" charset="77"/>
              </a:rPr>
              <a:t>text &amp; star </a:t>
            </a:r>
            <a:r>
              <a:rPr lang="en-US" altLang="zh-CN" sz="2400" dirty="0">
                <a:latin typeface="Iowan Old Style Roman" panose="02040602040506020204" pitchFamily="18" charset="77"/>
              </a:rPr>
              <a:t>from one user to one specific business. (</a:t>
            </a:r>
            <a:r>
              <a:rPr lang="en-US" sz="2400" b="1" dirty="0">
                <a:solidFill>
                  <a:schemeClr val="accent6"/>
                </a:solidFill>
                <a:latin typeface="IOWAN OLD STYLE ROMAN" panose="02040602040506020204" pitchFamily="18" charset="77"/>
              </a:rPr>
              <a:t>8,021,122*8</a:t>
            </a:r>
            <a:r>
              <a:rPr lang="en-US" altLang="zh-CN" sz="2400" dirty="0">
                <a:latin typeface="Iowan Old Style Roman" panose="02040602040506020204" pitchFamily="18" charset="7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solidFill>
                <a:srgbClr val="595959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D97A27-CBB1-2A44-A9E6-9363BD4CE74C}"/>
              </a:ext>
            </a:extLst>
          </p:cNvPr>
          <p:cNvSpPr/>
          <p:nvPr/>
        </p:nvSpPr>
        <p:spPr>
          <a:xfrm>
            <a:off x="9232452" y="281391"/>
            <a:ext cx="2789863" cy="461665"/>
          </a:xfrm>
          <a:prstGeom prst="roundRect">
            <a:avLst/>
          </a:prstGeom>
          <a:solidFill>
            <a:srgbClr val="FF0000">
              <a:alpha val="4082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tx1"/>
                </a:solidFill>
                <a:latin typeface="Iowan Old Style Roman" panose="02040602040506020204" pitchFamily="18" charset="77"/>
              </a:rPr>
              <a:t>Problem Overview</a:t>
            </a:r>
            <a:endParaRPr lang="en-US" altLang="zh-CN" sz="2400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6973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D7EA9-628E-9946-83BD-9584D135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52" y="344660"/>
            <a:ext cx="5539631" cy="757822"/>
          </a:xfrm>
        </p:spPr>
        <p:txBody>
          <a:bodyPr>
            <a:normAutofit/>
          </a:bodyPr>
          <a:lstStyle/>
          <a:p>
            <a:r>
              <a:rPr lang="en-US" sz="2800" b="1">
                <a:latin typeface="Iowan Old Style Roman" panose="02040602040506020204" pitchFamily="18" charset="77"/>
              </a:rPr>
              <a:t>(1) </a:t>
            </a:r>
            <a:r>
              <a:rPr lang="en-US" sz="2800" u="sng">
                <a:solidFill>
                  <a:srgbClr val="FF0000"/>
                </a:solidFill>
                <a:latin typeface="Iowan Old Style Roman" panose="02040602040506020204" pitchFamily="18" charset="77"/>
              </a:rPr>
              <a:t>Review.df</a:t>
            </a:r>
            <a:r>
              <a:rPr lang="en-US" sz="2800" u="sng">
                <a:latin typeface="Iowan Old Style Roman" panose="02040602040506020204" pitchFamily="18" charset="77"/>
              </a:rPr>
              <a:t> columns selection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D7332B-10F2-C949-A02B-0B4648236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498" y="2035714"/>
            <a:ext cx="10515600" cy="3877433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FF4898-2883-0440-8004-2B2D0C46552C}"/>
              </a:ext>
            </a:extLst>
          </p:cNvPr>
          <p:cNvSpPr/>
          <p:nvPr/>
        </p:nvSpPr>
        <p:spPr>
          <a:xfrm>
            <a:off x="9024955" y="143889"/>
            <a:ext cx="2883392" cy="401543"/>
          </a:xfrm>
          <a:prstGeom prst="roundRect">
            <a:avLst/>
          </a:prstGeom>
          <a:solidFill>
            <a:schemeClr val="accent2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Exploratory Data Analysis</a:t>
            </a:r>
            <a:endParaRPr lang="en-US" altLang="zh-CN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3549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4F9363C-A9B0-3A49-A52C-0EEFAD60D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744" y="1690688"/>
            <a:ext cx="4459289" cy="2683644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1D2C4D4-DF4D-B94E-AFA1-4A6FBB73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14" y="1625649"/>
            <a:ext cx="4420119" cy="2683644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5F30EC8-469D-2346-AE92-1C32AD2D8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67" y="4309293"/>
            <a:ext cx="4095441" cy="2548707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17CFA5A-C6DC-C14F-8CBA-B80EF5069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224" y="4374332"/>
            <a:ext cx="4172898" cy="24658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66C08-926F-4E44-A2D8-DFDC8B580D03}"/>
              </a:ext>
            </a:extLst>
          </p:cNvPr>
          <p:cNvSpPr txBox="1">
            <a:spLocks/>
          </p:cNvSpPr>
          <p:nvPr/>
        </p:nvSpPr>
        <p:spPr>
          <a:xfrm>
            <a:off x="283652" y="276143"/>
            <a:ext cx="6313687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Iowan Old Style Roman" panose="02040602040506020204" pitchFamily="18" charset="77"/>
              </a:rPr>
              <a:t>(2) </a:t>
            </a:r>
            <a:r>
              <a:rPr lang="en-US" sz="3200" u="sng">
                <a:solidFill>
                  <a:srgbClr val="FF0000"/>
                </a:solidFill>
                <a:latin typeface="Iowan Old Style Roman" panose="02040602040506020204" pitchFamily="18" charset="77"/>
              </a:rPr>
              <a:t>Business.df</a:t>
            </a:r>
            <a:r>
              <a:rPr lang="en-US" sz="3200" u="sng">
                <a:latin typeface="Iowan Old Style Roman" panose="02040602040506020204" pitchFamily="18" charset="77"/>
              </a:rPr>
              <a:t> columns selection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7369C5-C619-B645-954F-8F9FB856FD8D}"/>
              </a:ext>
            </a:extLst>
          </p:cNvPr>
          <p:cNvSpPr txBox="1">
            <a:spLocks/>
          </p:cNvSpPr>
          <p:nvPr/>
        </p:nvSpPr>
        <p:spPr>
          <a:xfrm>
            <a:off x="283653" y="932866"/>
            <a:ext cx="4625231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>
                <a:latin typeface="IOWAN OLD STYLE ROMAN" panose="02040602040506020204" pitchFamily="18" charset="77"/>
              </a:rPr>
              <a:t>Numeric features visualization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D84A15D-530B-A940-B22D-2F17F7D6A21B}"/>
              </a:ext>
            </a:extLst>
          </p:cNvPr>
          <p:cNvSpPr/>
          <p:nvPr/>
        </p:nvSpPr>
        <p:spPr>
          <a:xfrm>
            <a:off x="9024955" y="143889"/>
            <a:ext cx="2883392" cy="401543"/>
          </a:xfrm>
          <a:prstGeom prst="roundRect">
            <a:avLst/>
          </a:prstGeom>
          <a:solidFill>
            <a:schemeClr val="accent2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Exploratory Data Analysis</a:t>
            </a:r>
            <a:endParaRPr lang="en-US" altLang="zh-CN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4889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4E52-C6D3-A14B-BBD0-A86AEAD6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15" y="184239"/>
            <a:ext cx="6036937" cy="722385"/>
          </a:xfrm>
        </p:spPr>
        <p:txBody>
          <a:bodyPr>
            <a:normAutofit fontScale="90000"/>
          </a:bodyPr>
          <a:lstStyle/>
          <a:p>
            <a:r>
              <a:rPr lang="en-US" sz="3200" u="sng">
                <a:solidFill>
                  <a:srgbClr val="FF0000"/>
                </a:solidFill>
                <a:latin typeface="Iowan Old Style Roman" panose="02040602040506020204" pitchFamily="18" charset="77"/>
              </a:rPr>
              <a:t>Business</a:t>
            </a:r>
            <a:r>
              <a:rPr lang="en-US" sz="3200" b="1" u="sng">
                <a:solidFill>
                  <a:srgbClr val="FF0000"/>
                </a:solidFill>
                <a:latin typeface="IOWAN OLD STYLE ROMAN" panose="02040602040506020204" pitchFamily="18" charset="77"/>
              </a:rPr>
              <a:t>.df</a:t>
            </a:r>
            <a:r>
              <a:rPr lang="en-US" sz="3200" u="sng">
                <a:latin typeface="Iowan Old Style Roman" panose="02040602040506020204" pitchFamily="18" charset="77"/>
              </a:rPr>
              <a:t> Categories Wordcloud</a:t>
            </a:r>
          </a:p>
        </p:txBody>
      </p:sp>
      <p:pic>
        <p:nvPicPr>
          <p:cNvPr id="5" name="Content Placeholder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7E2E07D3-788A-EA43-8C82-2EEC58F09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4417" y="906624"/>
            <a:ext cx="6287962" cy="5807487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29D5B5-A41A-4440-9367-29E7A2F4E56F}"/>
              </a:ext>
            </a:extLst>
          </p:cNvPr>
          <p:cNvSpPr/>
          <p:nvPr/>
        </p:nvSpPr>
        <p:spPr>
          <a:xfrm>
            <a:off x="9024955" y="143889"/>
            <a:ext cx="2883392" cy="401543"/>
          </a:xfrm>
          <a:prstGeom prst="roundRect">
            <a:avLst/>
          </a:prstGeom>
          <a:solidFill>
            <a:schemeClr val="accent2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Exploratory Data Analysis</a:t>
            </a:r>
            <a:endParaRPr lang="en-US" altLang="zh-CN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5655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F784-CE25-954D-9ECC-E08907B2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53" y="344660"/>
            <a:ext cx="8060247" cy="401544"/>
          </a:xfrm>
        </p:spPr>
        <p:txBody>
          <a:bodyPr>
            <a:noAutofit/>
          </a:bodyPr>
          <a:lstStyle/>
          <a:p>
            <a:r>
              <a:rPr lang="en-US" sz="2800" u="sng">
                <a:solidFill>
                  <a:srgbClr val="FF0000"/>
                </a:solidFill>
                <a:latin typeface="Iowan Old Style Roman" panose="02040602040506020204" pitchFamily="18" charset="77"/>
              </a:rPr>
              <a:t>Business.df </a:t>
            </a:r>
            <a:r>
              <a:rPr lang="en-US" sz="2800" u="sng">
                <a:latin typeface="Iowan Old Style Roman" panose="02040602040506020204" pitchFamily="18" charset="77"/>
              </a:rPr>
              <a:t>numeric variables scatter plot</a:t>
            </a:r>
          </a:p>
        </p:txBody>
      </p:sp>
      <p:pic>
        <p:nvPicPr>
          <p:cNvPr id="5" name="Content Placeholder 4" descr="A picture containing text, window, crossword puzzle&#10;&#10;Description automatically generated">
            <a:extLst>
              <a:ext uri="{FF2B5EF4-FFF2-40B4-BE49-F238E27FC236}">
                <a16:creationId xmlns:a16="http://schemas.microsoft.com/office/drawing/2014/main" id="{3B8900F3-6AE6-C24B-B1FC-29AFF2DE5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9533" y="1050381"/>
            <a:ext cx="5690411" cy="5690411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E2EF18-4787-4941-A4A2-7BD72D583988}"/>
              </a:ext>
            </a:extLst>
          </p:cNvPr>
          <p:cNvSpPr/>
          <p:nvPr/>
        </p:nvSpPr>
        <p:spPr>
          <a:xfrm>
            <a:off x="9024955" y="143889"/>
            <a:ext cx="2883392" cy="401543"/>
          </a:xfrm>
          <a:prstGeom prst="roundRect">
            <a:avLst/>
          </a:prstGeom>
          <a:solidFill>
            <a:schemeClr val="accent2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Exploratory Data Analysis</a:t>
            </a:r>
            <a:endParaRPr lang="en-US" altLang="zh-CN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613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D932-650D-1644-989A-27AC7AA2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16" y="365126"/>
            <a:ext cx="5739063" cy="533232"/>
          </a:xfrm>
        </p:spPr>
        <p:txBody>
          <a:bodyPr>
            <a:normAutofit fontScale="90000"/>
          </a:bodyPr>
          <a:lstStyle/>
          <a:p>
            <a:r>
              <a:rPr lang="en-US" sz="3200" u="sng">
                <a:latin typeface="Iowan Old Style Roman" panose="02040602040506020204" pitchFamily="18" charset="77"/>
              </a:rPr>
              <a:t>Business.df Attributes Selection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EAA343-3DDD-8E43-9AD0-7A4A47AAE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14" y="2001755"/>
            <a:ext cx="9919930" cy="469582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CF62F0-91AF-E143-A4BB-FBB446C82A73}"/>
              </a:ext>
            </a:extLst>
          </p:cNvPr>
          <p:cNvSpPr txBox="1">
            <a:spLocks/>
          </p:cNvSpPr>
          <p:nvPr/>
        </p:nvSpPr>
        <p:spPr>
          <a:xfrm>
            <a:off x="501316" y="916824"/>
            <a:ext cx="8193506" cy="533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i="1">
                <a:solidFill>
                  <a:schemeClr val="accent6"/>
                </a:solidFill>
                <a:latin typeface="Iowan Old Style Roman" panose="02040602040506020204" pitchFamily="18" charset="77"/>
              </a:rPr>
              <a:t>Filter: select attributes which Null ratio is lower than 60%.</a:t>
            </a:r>
            <a:endParaRPr lang="en-US" sz="2400" b="1" i="1">
              <a:solidFill>
                <a:schemeClr val="accent6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F7CD24-3CB4-B44D-BE05-6CAAE1462EEF}"/>
              </a:ext>
            </a:extLst>
          </p:cNvPr>
          <p:cNvSpPr/>
          <p:nvPr/>
        </p:nvSpPr>
        <p:spPr>
          <a:xfrm>
            <a:off x="9024955" y="143889"/>
            <a:ext cx="2883392" cy="401543"/>
          </a:xfrm>
          <a:prstGeom prst="roundRect">
            <a:avLst/>
          </a:prstGeom>
          <a:solidFill>
            <a:schemeClr val="accent2">
              <a:alpha val="40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Iowan Old Style Roman" panose="02040602040506020204" pitchFamily="18" charset="77"/>
              </a:rPr>
              <a:t>Exploratory Data Analysis</a:t>
            </a:r>
            <a:endParaRPr lang="en-US" altLang="zh-CN">
              <a:solidFill>
                <a:schemeClr val="tx1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949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10944</TotalTime>
  <Words>1334</Words>
  <Application>Microsoft Macintosh PowerPoint</Application>
  <PresentationFormat>Widescreen</PresentationFormat>
  <Paragraphs>243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IOWAN OLD STYLE ROMAN</vt:lpstr>
      <vt:lpstr>IOWAN OLD STYLE ROMAN</vt:lpstr>
      <vt:lpstr>Office Theme</vt:lpstr>
      <vt:lpstr>Yelp Would Know What You Like </vt:lpstr>
      <vt:lpstr>Content</vt:lpstr>
      <vt:lpstr>PowerPoint Presentation</vt:lpstr>
      <vt:lpstr>PowerPoint Presentation</vt:lpstr>
      <vt:lpstr>(1) Review.df columns selection</vt:lpstr>
      <vt:lpstr>PowerPoint Presentation</vt:lpstr>
      <vt:lpstr>Business.df Categories Wordcloud</vt:lpstr>
      <vt:lpstr>Business.df numeric variables scatter plot</vt:lpstr>
      <vt:lpstr>Business.df Attributes Selection</vt:lpstr>
      <vt:lpstr>business.df numeric variables scatter plot + dummy</vt:lpstr>
      <vt:lpstr>(3) User.df selection</vt:lpstr>
      <vt:lpstr>(4) Join three Dataframes</vt:lpstr>
      <vt:lpstr>Correlation Matrix of Combined.df</vt:lpstr>
      <vt:lpstr>Feature engineering</vt:lpstr>
      <vt:lpstr>Model Selection</vt:lpstr>
      <vt:lpstr>Classification Steps</vt:lpstr>
      <vt:lpstr>Model Selection</vt:lpstr>
      <vt:lpstr>Regression Steps</vt:lpstr>
      <vt:lpstr>Recommend to specific user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Would Know What You Like </dc:title>
  <dc:creator>Yuying Shi</dc:creator>
  <cp:lastModifiedBy>Sijin Zhou</cp:lastModifiedBy>
  <cp:revision>156</cp:revision>
  <dcterms:created xsi:type="dcterms:W3CDTF">2021-04-11T14:42:56Z</dcterms:created>
  <dcterms:modified xsi:type="dcterms:W3CDTF">2021-05-12T03:37:32Z</dcterms:modified>
</cp:coreProperties>
</file>